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55"/>
  </p:notesMasterIdLst>
  <p:handoutMasterIdLst>
    <p:handoutMasterId r:id="rId56"/>
  </p:handoutMasterIdLst>
  <p:sldIdLst>
    <p:sldId id="895" r:id="rId2"/>
    <p:sldId id="872" r:id="rId3"/>
    <p:sldId id="871" r:id="rId4"/>
    <p:sldId id="521" r:id="rId5"/>
    <p:sldId id="906" r:id="rId6"/>
    <p:sldId id="260" r:id="rId7"/>
    <p:sldId id="907" r:id="rId8"/>
    <p:sldId id="257" r:id="rId9"/>
    <p:sldId id="875" r:id="rId10"/>
    <p:sldId id="910" r:id="rId11"/>
    <p:sldId id="874" r:id="rId12"/>
    <p:sldId id="597" r:id="rId13"/>
    <p:sldId id="266" r:id="rId14"/>
    <p:sldId id="267" r:id="rId15"/>
    <p:sldId id="563" r:id="rId16"/>
    <p:sldId id="525" r:id="rId17"/>
    <p:sldId id="268" r:id="rId18"/>
    <p:sldId id="378" r:id="rId19"/>
    <p:sldId id="273" r:id="rId20"/>
    <p:sldId id="328" r:id="rId21"/>
    <p:sldId id="369" r:id="rId22"/>
    <p:sldId id="277" r:id="rId23"/>
    <p:sldId id="371" r:id="rId24"/>
    <p:sldId id="424" r:id="rId25"/>
    <p:sldId id="880" r:id="rId26"/>
    <p:sldId id="879" r:id="rId27"/>
    <p:sldId id="883" r:id="rId28"/>
    <p:sldId id="881" r:id="rId29"/>
    <p:sldId id="279" r:id="rId30"/>
    <p:sldId id="751" r:id="rId31"/>
    <p:sldId id="753" r:id="rId32"/>
    <p:sldId id="411" r:id="rId33"/>
    <p:sldId id="594" r:id="rId34"/>
    <p:sldId id="606" r:id="rId35"/>
    <p:sldId id="911" r:id="rId36"/>
    <p:sldId id="620" r:id="rId37"/>
    <p:sldId id="621" r:id="rId38"/>
    <p:sldId id="622" r:id="rId39"/>
    <p:sldId id="765" r:id="rId40"/>
    <p:sldId id="771" r:id="rId41"/>
    <p:sldId id="772" r:id="rId42"/>
    <p:sldId id="781" r:id="rId43"/>
    <p:sldId id="782" r:id="rId44"/>
    <p:sldId id="786" r:id="rId45"/>
    <p:sldId id="787" r:id="rId46"/>
    <p:sldId id="788" r:id="rId47"/>
    <p:sldId id="882" r:id="rId48"/>
    <p:sldId id="884" r:id="rId49"/>
    <p:sldId id="885" r:id="rId50"/>
    <p:sldId id="886" r:id="rId51"/>
    <p:sldId id="887" r:id="rId52"/>
    <p:sldId id="888" r:id="rId53"/>
    <p:sldId id="912" r:id="rId54"/>
  </p:sldIdLst>
  <p:sldSz cx="9144000" cy="6858000" type="screen4x3"/>
  <p:notesSz cx="6640513" cy="9904413"/>
  <p:defaultTextStyle>
    <a:defPPr>
      <a:defRPr lang="ar-SA"/>
    </a:defPPr>
    <a:lvl1pPr algn="ctr" rtl="1" fontAlgn="base">
      <a:spcBef>
        <a:spcPct val="0"/>
      </a:spcBef>
      <a:spcAft>
        <a:spcPct val="0"/>
      </a:spcAft>
      <a:defRPr sz="1000" kern="1200">
        <a:solidFill>
          <a:schemeClr val="tx1"/>
        </a:solidFill>
        <a:latin typeface="Arial" pitchFamily="34" charset="0"/>
        <a:ea typeface="+mn-ea"/>
        <a:cs typeface="Arial" pitchFamily="34" charset="0"/>
      </a:defRPr>
    </a:lvl1pPr>
    <a:lvl2pPr marL="457200" algn="ctr" rtl="1" fontAlgn="base">
      <a:spcBef>
        <a:spcPct val="0"/>
      </a:spcBef>
      <a:spcAft>
        <a:spcPct val="0"/>
      </a:spcAft>
      <a:defRPr sz="1000" kern="1200">
        <a:solidFill>
          <a:schemeClr val="tx1"/>
        </a:solidFill>
        <a:latin typeface="Arial" pitchFamily="34" charset="0"/>
        <a:ea typeface="+mn-ea"/>
        <a:cs typeface="Arial" pitchFamily="34" charset="0"/>
      </a:defRPr>
    </a:lvl2pPr>
    <a:lvl3pPr marL="914400" algn="ctr" rtl="1" fontAlgn="base">
      <a:spcBef>
        <a:spcPct val="0"/>
      </a:spcBef>
      <a:spcAft>
        <a:spcPct val="0"/>
      </a:spcAft>
      <a:defRPr sz="1000" kern="1200">
        <a:solidFill>
          <a:schemeClr val="tx1"/>
        </a:solidFill>
        <a:latin typeface="Arial" pitchFamily="34" charset="0"/>
        <a:ea typeface="+mn-ea"/>
        <a:cs typeface="Arial" pitchFamily="34" charset="0"/>
      </a:defRPr>
    </a:lvl3pPr>
    <a:lvl4pPr marL="1371600" algn="ctr" rtl="1" fontAlgn="base">
      <a:spcBef>
        <a:spcPct val="0"/>
      </a:spcBef>
      <a:spcAft>
        <a:spcPct val="0"/>
      </a:spcAft>
      <a:defRPr sz="1000" kern="1200">
        <a:solidFill>
          <a:schemeClr val="tx1"/>
        </a:solidFill>
        <a:latin typeface="Arial" pitchFamily="34" charset="0"/>
        <a:ea typeface="+mn-ea"/>
        <a:cs typeface="Arial" pitchFamily="34" charset="0"/>
      </a:defRPr>
    </a:lvl4pPr>
    <a:lvl5pPr marL="1828800" algn="ctr" rtl="1" fontAlgn="base">
      <a:spcBef>
        <a:spcPct val="0"/>
      </a:spcBef>
      <a:spcAft>
        <a:spcPct val="0"/>
      </a:spcAft>
      <a:defRPr sz="1000" kern="1200">
        <a:solidFill>
          <a:schemeClr val="tx1"/>
        </a:solidFill>
        <a:latin typeface="Arial" pitchFamily="34" charset="0"/>
        <a:ea typeface="+mn-ea"/>
        <a:cs typeface="Arial" pitchFamily="34" charset="0"/>
      </a:defRPr>
    </a:lvl5pPr>
    <a:lvl6pPr marL="2286000" algn="r" defTabSz="914400" rtl="1" eaLnBrk="1" latinLnBrk="0" hangingPunct="1">
      <a:defRPr sz="1000" kern="1200">
        <a:solidFill>
          <a:schemeClr val="tx1"/>
        </a:solidFill>
        <a:latin typeface="Arial" pitchFamily="34" charset="0"/>
        <a:ea typeface="+mn-ea"/>
        <a:cs typeface="Arial" pitchFamily="34" charset="0"/>
      </a:defRPr>
    </a:lvl6pPr>
    <a:lvl7pPr marL="2743200" algn="r" defTabSz="914400" rtl="1" eaLnBrk="1" latinLnBrk="0" hangingPunct="1">
      <a:defRPr sz="1000" kern="1200">
        <a:solidFill>
          <a:schemeClr val="tx1"/>
        </a:solidFill>
        <a:latin typeface="Arial" pitchFamily="34" charset="0"/>
        <a:ea typeface="+mn-ea"/>
        <a:cs typeface="Arial" pitchFamily="34" charset="0"/>
      </a:defRPr>
    </a:lvl7pPr>
    <a:lvl8pPr marL="3200400" algn="r" defTabSz="914400" rtl="1" eaLnBrk="1" latinLnBrk="0" hangingPunct="1">
      <a:defRPr sz="1000" kern="1200">
        <a:solidFill>
          <a:schemeClr val="tx1"/>
        </a:solidFill>
        <a:latin typeface="Arial" pitchFamily="34" charset="0"/>
        <a:ea typeface="+mn-ea"/>
        <a:cs typeface="Arial" pitchFamily="34" charset="0"/>
      </a:defRPr>
    </a:lvl8pPr>
    <a:lvl9pPr marL="3657600" algn="r" defTabSz="914400" rtl="1" eaLnBrk="1" latinLnBrk="0" hangingPunct="1">
      <a:defRPr sz="1000" kern="1200">
        <a:solidFill>
          <a:schemeClr val="tx1"/>
        </a:solidFill>
        <a:latin typeface="Arial" pitchFamily="34" charset="0"/>
        <a:ea typeface="+mn-ea"/>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ll" initial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FF00"/>
    <a:srgbClr val="FF3399"/>
    <a:srgbClr val="FFFF66"/>
    <a:srgbClr val="CC0000"/>
    <a:srgbClr val="99FF33"/>
    <a:srgbClr val="FF6600"/>
    <a:srgbClr val="A50021"/>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3762" autoAdjust="0"/>
    <p:restoredTop sz="90569" autoAdjust="0"/>
  </p:normalViewPr>
  <p:slideViewPr>
    <p:cSldViewPr>
      <p:cViewPr varScale="1">
        <p:scale>
          <a:sx n="66" d="100"/>
          <a:sy n="66" d="100"/>
        </p:scale>
        <p:origin x="-147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8064"/>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commentAuthors" Target="commentAuthors.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9138" name="Rectangle 2"/>
          <p:cNvSpPr>
            <a:spLocks noGrp="1" noChangeArrowheads="1"/>
          </p:cNvSpPr>
          <p:nvPr>
            <p:ph type="hdr" sz="quarter"/>
          </p:nvPr>
        </p:nvSpPr>
        <p:spPr bwMode="auto">
          <a:xfrm>
            <a:off x="3762375" y="0"/>
            <a:ext cx="2878138"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r>
              <a:rPr lang="en-US"/>
              <a:t>صحيح البخاري-كتاب الفتن</a:t>
            </a:r>
          </a:p>
        </p:txBody>
      </p:sp>
      <p:sp>
        <p:nvSpPr>
          <p:cNvPr id="219139" name="Rectangle 3"/>
          <p:cNvSpPr>
            <a:spLocks noGrp="1" noChangeArrowheads="1"/>
          </p:cNvSpPr>
          <p:nvPr>
            <p:ph type="dt" sz="quarter" idx="1"/>
          </p:nvPr>
        </p:nvSpPr>
        <p:spPr bwMode="auto">
          <a:xfrm>
            <a:off x="1588" y="0"/>
            <a:ext cx="2876550"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fld id="{59A1FB38-9139-4FDF-A029-1C3825AD1479}" type="datetime1">
              <a:rPr lang="ar-SA"/>
              <a:pPr/>
              <a:t>17/01/33</a:t>
            </a:fld>
            <a:endParaRPr lang="en-US"/>
          </a:p>
        </p:txBody>
      </p:sp>
      <p:sp>
        <p:nvSpPr>
          <p:cNvPr id="219140" name="Rectangle 4"/>
          <p:cNvSpPr>
            <a:spLocks noGrp="1" noChangeArrowheads="1"/>
          </p:cNvSpPr>
          <p:nvPr>
            <p:ph type="ftr" sz="quarter" idx="2"/>
          </p:nvPr>
        </p:nvSpPr>
        <p:spPr bwMode="auto">
          <a:xfrm>
            <a:off x="3762375" y="9407525"/>
            <a:ext cx="2878138"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r>
              <a:rPr lang="en-US"/>
              <a:t>أناهيد السميري</a:t>
            </a:r>
          </a:p>
        </p:txBody>
      </p:sp>
      <p:sp>
        <p:nvSpPr>
          <p:cNvPr id="219141" name="Rectangle 5"/>
          <p:cNvSpPr>
            <a:spLocks noGrp="1" noChangeArrowheads="1"/>
          </p:cNvSpPr>
          <p:nvPr>
            <p:ph type="sldNum" sz="quarter" idx="3"/>
          </p:nvPr>
        </p:nvSpPr>
        <p:spPr bwMode="auto">
          <a:xfrm>
            <a:off x="1588" y="9407525"/>
            <a:ext cx="2876550"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fld id="{BC31D951-B899-49A8-A3D9-8A019DC15563}" type="slidenum">
              <a:rPr lang="ar-SA"/>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6434" name="Rectangle 2"/>
          <p:cNvSpPr>
            <a:spLocks noGrp="1" noChangeArrowheads="1"/>
          </p:cNvSpPr>
          <p:nvPr>
            <p:ph type="hdr" sz="quarter"/>
          </p:nvPr>
        </p:nvSpPr>
        <p:spPr bwMode="auto">
          <a:xfrm>
            <a:off x="3762375" y="0"/>
            <a:ext cx="2878138"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r>
              <a:rPr lang="en-US"/>
              <a:t>صحيح البخاري-كتاب الفتن</a:t>
            </a:r>
          </a:p>
        </p:txBody>
      </p:sp>
      <p:sp>
        <p:nvSpPr>
          <p:cNvPr id="146435" name="Rectangle 3"/>
          <p:cNvSpPr>
            <a:spLocks noGrp="1" noChangeArrowheads="1"/>
          </p:cNvSpPr>
          <p:nvPr>
            <p:ph type="dt" idx="1"/>
          </p:nvPr>
        </p:nvSpPr>
        <p:spPr bwMode="auto">
          <a:xfrm>
            <a:off x="1588" y="0"/>
            <a:ext cx="2876550"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fld id="{7B7A67F3-03A5-49DE-ADFA-CC3D67DF2639}" type="datetime1">
              <a:rPr lang="ar-SA"/>
              <a:pPr/>
              <a:t>17/01/33</a:t>
            </a:fld>
            <a:endParaRPr lang="en-US"/>
          </a:p>
        </p:txBody>
      </p:sp>
      <p:sp>
        <p:nvSpPr>
          <p:cNvPr id="146436" name="Rectangle 4"/>
          <p:cNvSpPr>
            <a:spLocks noGrp="1" noRot="1" noChangeAspect="1" noChangeArrowheads="1" noTextEdit="1"/>
          </p:cNvSpPr>
          <p:nvPr>
            <p:ph type="sldImg" idx="2"/>
          </p:nvPr>
        </p:nvSpPr>
        <p:spPr bwMode="auto">
          <a:xfrm>
            <a:off x="844550" y="742950"/>
            <a:ext cx="4953000" cy="3714750"/>
          </a:xfrm>
          <a:prstGeom prst="rect">
            <a:avLst/>
          </a:prstGeom>
          <a:noFill/>
          <a:ln w="9525">
            <a:solidFill>
              <a:srgbClr val="000000"/>
            </a:solidFill>
            <a:miter lim="800000"/>
            <a:headEnd/>
            <a:tailEnd/>
          </a:ln>
          <a:effectLst/>
        </p:spPr>
      </p:sp>
      <p:sp>
        <p:nvSpPr>
          <p:cNvPr id="146437" name="Rectangle 5"/>
          <p:cNvSpPr>
            <a:spLocks noGrp="1" noChangeArrowheads="1"/>
          </p:cNvSpPr>
          <p:nvPr>
            <p:ph type="body" sz="quarter" idx="3"/>
          </p:nvPr>
        </p:nvSpPr>
        <p:spPr bwMode="auto">
          <a:xfrm>
            <a:off x="663575" y="4703763"/>
            <a:ext cx="5313363"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46438" name="Rectangle 6"/>
          <p:cNvSpPr>
            <a:spLocks noGrp="1" noChangeArrowheads="1"/>
          </p:cNvSpPr>
          <p:nvPr>
            <p:ph type="ftr" sz="quarter" idx="4"/>
          </p:nvPr>
        </p:nvSpPr>
        <p:spPr bwMode="auto">
          <a:xfrm>
            <a:off x="3762375" y="9407525"/>
            <a:ext cx="2878138"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r>
              <a:rPr lang="en-US"/>
              <a:t>أناهيد السميري</a:t>
            </a:r>
          </a:p>
        </p:txBody>
      </p:sp>
      <p:sp>
        <p:nvSpPr>
          <p:cNvPr id="146439" name="Rectangle 7"/>
          <p:cNvSpPr>
            <a:spLocks noGrp="1" noChangeArrowheads="1"/>
          </p:cNvSpPr>
          <p:nvPr>
            <p:ph type="sldNum" sz="quarter" idx="5"/>
          </p:nvPr>
        </p:nvSpPr>
        <p:spPr bwMode="auto">
          <a:xfrm>
            <a:off x="1588" y="9407525"/>
            <a:ext cx="2876550"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fld id="{41751D97-A3B8-4236-ADA8-1B6A6E48C58F}" type="slidenum">
              <a:rPr lang="ar-SA"/>
              <a:pPr/>
              <a:t>‹#›</a:t>
            </a:fld>
            <a:endParaRPr lang="en-US"/>
          </a:p>
        </p:txBody>
      </p:sp>
    </p:spTree>
  </p:cSld>
  <p:clrMap bg1="lt1" tx1="dk1" bg2="lt2" tx2="dk2" accent1="accent1" accent2="accent2" accent3="accent3" accent4="accent4" accent5="accent5" accent6="accent6" hlink="hlink" folHlink="folHlink"/>
  <p:hf/>
  <p:notesStyle>
    <a:lvl1pPr algn="r" rtl="1" fontAlgn="base">
      <a:spcBef>
        <a:spcPct val="30000"/>
      </a:spcBef>
      <a:spcAft>
        <a:spcPct val="0"/>
      </a:spcAft>
      <a:defRPr sz="1200" kern="1200">
        <a:solidFill>
          <a:schemeClr val="tx1"/>
        </a:solidFill>
        <a:latin typeface="Arial" pitchFamily="34" charset="0"/>
        <a:ea typeface="+mn-ea"/>
        <a:cs typeface="Arial" pitchFamily="34" charset="0"/>
      </a:defRPr>
    </a:lvl1pPr>
    <a:lvl2pPr marL="457200" algn="r" rtl="1" fontAlgn="base">
      <a:spcBef>
        <a:spcPct val="30000"/>
      </a:spcBef>
      <a:spcAft>
        <a:spcPct val="0"/>
      </a:spcAft>
      <a:defRPr sz="1200" kern="1200">
        <a:solidFill>
          <a:schemeClr val="tx1"/>
        </a:solidFill>
        <a:latin typeface="Arial" pitchFamily="34" charset="0"/>
        <a:ea typeface="+mn-ea"/>
        <a:cs typeface="Arial" pitchFamily="34" charset="0"/>
      </a:defRPr>
    </a:lvl2pPr>
    <a:lvl3pPr marL="914400" algn="r" rtl="1" fontAlgn="base">
      <a:spcBef>
        <a:spcPct val="30000"/>
      </a:spcBef>
      <a:spcAft>
        <a:spcPct val="0"/>
      </a:spcAft>
      <a:defRPr sz="1200" kern="1200">
        <a:solidFill>
          <a:schemeClr val="tx1"/>
        </a:solidFill>
        <a:latin typeface="Arial" pitchFamily="34" charset="0"/>
        <a:ea typeface="+mn-ea"/>
        <a:cs typeface="Arial" pitchFamily="34" charset="0"/>
      </a:defRPr>
    </a:lvl3pPr>
    <a:lvl4pPr marL="1371600" algn="r" rtl="1" fontAlgn="base">
      <a:spcBef>
        <a:spcPct val="30000"/>
      </a:spcBef>
      <a:spcAft>
        <a:spcPct val="0"/>
      </a:spcAft>
      <a:defRPr sz="1200" kern="1200">
        <a:solidFill>
          <a:schemeClr val="tx1"/>
        </a:solidFill>
        <a:latin typeface="Arial" pitchFamily="34" charset="0"/>
        <a:ea typeface="+mn-ea"/>
        <a:cs typeface="Arial" pitchFamily="34" charset="0"/>
      </a:defRPr>
    </a:lvl4pPr>
    <a:lvl5pPr marL="1828800" algn="r" rtl="1" fontAlgn="base">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صحيح البخاري-كتاب الفتن</a:t>
            </a:r>
          </a:p>
        </p:txBody>
      </p:sp>
      <p:sp>
        <p:nvSpPr>
          <p:cNvPr id="5" name="Rectangle 3"/>
          <p:cNvSpPr>
            <a:spLocks noGrp="1" noChangeArrowheads="1"/>
          </p:cNvSpPr>
          <p:nvPr>
            <p:ph type="dt" idx="1"/>
          </p:nvPr>
        </p:nvSpPr>
        <p:spPr>
          <a:ln/>
        </p:spPr>
        <p:txBody>
          <a:bodyPr/>
          <a:lstStyle/>
          <a:p>
            <a:fld id="{4D33A1CF-7E50-49E7-8432-2016A529758E}" type="datetime1">
              <a:rPr lang="ar-SA"/>
              <a:pPr/>
              <a:t>17/01/33</a:t>
            </a:fld>
            <a:endParaRPr lang="en-US"/>
          </a:p>
        </p:txBody>
      </p:sp>
      <p:sp>
        <p:nvSpPr>
          <p:cNvPr id="6" name="Rectangle 6"/>
          <p:cNvSpPr>
            <a:spLocks noGrp="1" noChangeArrowheads="1"/>
          </p:cNvSpPr>
          <p:nvPr>
            <p:ph type="ftr" sz="quarter" idx="4"/>
          </p:nvPr>
        </p:nvSpPr>
        <p:spPr>
          <a:ln/>
        </p:spPr>
        <p:txBody>
          <a:bodyPr/>
          <a:lstStyle/>
          <a:p>
            <a:r>
              <a:rPr lang="en-US"/>
              <a:t>أناهيد السميري</a:t>
            </a:r>
          </a:p>
        </p:txBody>
      </p:sp>
      <p:sp>
        <p:nvSpPr>
          <p:cNvPr id="7" name="Rectangle 7"/>
          <p:cNvSpPr>
            <a:spLocks noGrp="1" noChangeArrowheads="1"/>
          </p:cNvSpPr>
          <p:nvPr>
            <p:ph type="sldNum" sz="quarter" idx="5"/>
          </p:nvPr>
        </p:nvSpPr>
        <p:spPr>
          <a:ln/>
        </p:spPr>
        <p:txBody>
          <a:bodyPr/>
          <a:lstStyle/>
          <a:p>
            <a:fld id="{7FCF54F0-5514-4C46-B650-041F9731C9B6}" type="slidenum">
              <a:rPr lang="ar-SA"/>
              <a:pPr/>
              <a:t>8</a:t>
            </a:fld>
            <a:endParaRPr lang="en-US"/>
          </a:p>
        </p:txBody>
      </p:sp>
      <p:sp>
        <p:nvSpPr>
          <p:cNvPr id="334850" name="Rectangle 2"/>
          <p:cNvSpPr>
            <a:spLocks noGrp="1" noRot="1" noChangeAspect="1" noChangeArrowheads="1" noTextEdit="1"/>
          </p:cNvSpPr>
          <p:nvPr>
            <p:ph type="sldImg"/>
          </p:nvPr>
        </p:nvSpPr>
        <p:spPr>
          <a:ln/>
        </p:spPr>
      </p:sp>
      <p:sp>
        <p:nvSpPr>
          <p:cNvPr id="334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صحيح البخاري-كتاب الفتن</a:t>
            </a:r>
          </a:p>
        </p:txBody>
      </p:sp>
      <p:sp>
        <p:nvSpPr>
          <p:cNvPr id="5" name="Rectangle 3"/>
          <p:cNvSpPr>
            <a:spLocks noGrp="1" noChangeArrowheads="1"/>
          </p:cNvSpPr>
          <p:nvPr>
            <p:ph type="dt" idx="1"/>
          </p:nvPr>
        </p:nvSpPr>
        <p:spPr>
          <a:ln/>
        </p:spPr>
        <p:txBody>
          <a:bodyPr/>
          <a:lstStyle/>
          <a:p>
            <a:fld id="{4D33A1CF-7E50-49E7-8432-2016A529758E}" type="datetime1">
              <a:rPr lang="ar-SA"/>
              <a:pPr/>
              <a:t>17/01/33</a:t>
            </a:fld>
            <a:endParaRPr lang="en-US"/>
          </a:p>
        </p:txBody>
      </p:sp>
      <p:sp>
        <p:nvSpPr>
          <p:cNvPr id="6" name="Rectangle 6"/>
          <p:cNvSpPr>
            <a:spLocks noGrp="1" noChangeArrowheads="1"/>
          </p:cNvSpPr>
          <p:nvPr>
            <p:ph type="ftr" sz="quarter" idx="4"/>
          </p:nvPr>
        </p:nvSpPr>
        <p:spPr>
          <a:ln/>
        </p:spPr>
        <p:txBody>
          <a:bodyPr/>
          <a:lstStyle/>
          <a:p>
            <a:r>
              <a:rPr lang="en-US"/>
              <a:t>أناهيد السميري</a:t>
            </a:r>
          </a:p>
        </p:txBody>
      </p:sp>
      <p:sp>
        <p:nvSpPr>
          <p:cNvPr id="7" name="Rectangle 7"/>
          <p:cNvSpPr>
            <a:spLocks noGrp="1" noChangeArrowheads="1"/>
          </p:cNvSpPr>
          <p:nvPr>
            <p:ph type="sldNum" sz="quarter" idx="5"/>
          </p:nvPr>
        </p:nvSpPr>
        <p:spPr>
          <a:ln/>
        </p:spPr>
        <p:txBody>
          <a:bodyPr/>
          <a:lstStyle/>
          <a:p>
            <a:fld id="{7FCF54F0-5514-4C46-B650-041F9731C9B6}" type="slidenum">
              <a:rPr lang="ar-SA"/>
              <a:pPr/>
              <a:t>9</a:t>
            </a:fld>
            <a:endParaRPr lang="en-US"/>
          </a:p>
        </p:txBody>
      </p:sp>
      <p:sp>
        <p:nvSpPr>
          <p:cNvPr id="334850" name="Rectangle 2"/>
          <p:cNvSpPr>
            <a:spLocks noGrp="1" noRot="1" noChangeAspect="1" noChangeArrowheads="1" noTextEdit="1"/>
          </p:cNvSpPr>
          <p:nvPr>
            <p:ph type="sldImg"/>
          </p:nvPr>
        </p:nvSpPr>
        <p:spPr>
          <a:ln/>
        </p:spPr>
      </p:sp>
      <p:sp>
        <p:nvSpPr>
          <p:cNvPr id="334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صحيح البخاري-كتاب الفتن</a:t>
            </a:r>
          </a:p>
        </p:txBody>
      </p:sp>
      <p:sp>
        <p:nvSpPr>
          <p:cNvPr id="5" name="Rectangle 3"/>
          <p:cNvSpPr>
            <a:spLocks noGrp="1" noChangeArrowheads="1"/>
          </p:cNvSpPr>
          <p:nvPr>
            <p:ph type="dt" idx="1"/>
          </p:nvPr>
        </p:nvSpPr>
        <p:spPr>
          <a:ln/>
        </p:spPr>
        <p:txBody>
          <a:bodyPr/>
          <a:lstStyle/>
          <a:p>
            <a:fld id="{4D33A1CF-7E50-49E7-8432-2016A529758E}" type="datetime1">
              <a:rPr lang="ar-SA"/>
              <a:pPr/>
              <a:t>17/01/33</a:t>
            </a:fld>
            <a:endParaRPr lang="en-US"/>
          </a:p>
        </p:txBody>
      </p:sp>
      <p:sp>
        <p:nvSpPr>
          <p:cNvPr id="6" name="Rectangle 6"/>
          <p:cNvSpPr>
            <a:spLocks noGrp="1" noChangeArrowheads="1"/>
          </p:cNvSpPr>
          <p:nvPr>
            <p:ph type="ftr" sz="quarter" idx="4"/>
          </p:nvPr>
        </p:nvSpPr>
        <p:spPr>
          <a:ln/>
        </p:spPr>
        <p:txBody>
          <a:bodyPr/>
          <a:lstStyle/>
          <a:p>
            <a:r>
              <a:rPr lang="en-US"/>
              <a:t>أناهيد السميري</a:t>
            </a:r>
          </a:p>
        </p:txBody>
      </p:sp>
      <p:sp>
        <p:nvSpPr>
          <p:cNvPr id="7" name="Rectangle 7"/>
          <p:cNvSpPr>
            <a:spLocks noGrp="1" noChangeArrowheads="1"/>
          </p:cNvSpPr>
          <p:nvPr>
            <p:ph type="sldNum" sz="quarter" idx="5"/>
          </p:nvPr>
        </p:nvSpPr>
        <p:spPr>
          <a:ln/>
        </p:spPr>
        <p:txBody>
          <a:bodyPr/>
          <a:lstStyle/>
          <a:p>
            <a:fld id="{7FCF54F0-5514-4C46-B650-041F9731C9B6}" type="slidenum">
              <a:rPr lang="ar-SA"/>
              <a:pPr/>
              <a:t>10</a:t>
            </a:fld>
            <a:endParaRPr lang="en-US"/>
          </a:p>
        </p:txBody>
      </p:sp>
      <p:sp>
        <p:nvSpPr>
          <p:cNvPr id="334850" name="Rectangle 2"/>
          <p:cNvSpPr>
            <a:spLocks noGrp="1" noRot="1" noChangeAspect="1" noChangeArrowheads="1" noTextEdit="1"/>
          </p:cNvSpPr>
          <p:nvPr>
            <p:ph type="sldImg"/>
          </p:nvPr>
        </p:nvSpPr>
        <p:spPr>
          <a:ln/>
        </p:spPr>
      </p:sp>
      <p:sp>
        <p:nvSpPr>
          <p:cNvPr id="3348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صحيح البخاري-كتاب الفتن</a:t>
            </a:r>
          </a:p>
        </p:txBody>
      </p:sp>
      <p:sp>
        <p:nvSpPr>
          <p:cNvPr id="5" name="Rectangle 3"/>
          <p:cNvSpPr>
            <a:spLocks noGrp="1" noChangeArrowheads="1"/>
          </p:cNvSpPr>
          <p:nvPr>
            <p:ph type="dt" idx="1"/>
          </p:nvPr>
        </p:nvSpPr>
        <p:spPr>
          <a:ln/>
        </p:spPr>
        <p:txBody>
          <a:bodyPr/>
          <a:lstStyle/>
          <a:p>
            <a:fld id="{4D33A1CF-7E50-49E7-8432-2016A529758E}" type="datetime1">
              <a:rPr lang="ar-SA"/>
              <a:pPr/>
              <a:t>17/01/33</a:t>
            </a:fld>
            <a:endParaRPr lang="en-US"/>
          </a:p>
        </p:txBody>
      </p:sp>
      <p:sp>
        <p:nvSpPr>
          <p:cNvPr id="6" name="Rectangle 6"/>
          <p:cNvSpPr>
            <a:spLocks noGrp="1" noChangeArrowheads="1"/>
          </p:cNvSpPr>
          <p:nvPr>
            <p:ph type="ftr" sz="quarter" idx="4"/>
          </p:nvPr>
        </p:nvSpPr>
        <p:spPr>
          <a:ln/>
        </p:spPr>
        <p:txBody>
          <a:bodyPr/>
          <a:lstStyle/>
          <a:p>
            <a:r>
              <a:rPr lang="en-US"/>
              <a:t>أناهيد السميري</a:t>
            </a:r>
          </a:p>
        </p:txBody>
      </p:sp>
      <p:sp>
        <p:nvSpPr>
          <p:cNvPr id="7" name="Rectangle 7"/>
          <p:cNvSpPr>
            <a:spLocks noGrp="1" noChangeArrowheads="1"/>
          </p:cNvSpPr>
          <p:nvPr>
            <p:ph type="sldNum" sz="quarter" idx="5"/>
          </p:nvPr>
        </p:nvSpPr>
        <p:spPr>
          <a:ln/>
        </p:spPr>
        <p:txBody>
          <a:bodyPr/>
          <a:lstStyle/>
          <a:p>
            <a:fld id="{7FCF54F0-5514-4C46-B650-041F9731C9B6}" type="slidenum">
              <a:rPr lang="ar-SA"/>
              <a:pPr/>
              <a:t>11</a:t>
            </a:fld>
            <a:endParaRPr lang="en-US"/>
          </a:p>
        </p:txBody>
      </p:sp>
      <p:sp>
        <p:nvSpPr>
          <p:cNvPr id="334850" name="Rectangle 2"/>
          <p:cNvSpPr>
            <a:spLocks noGrp="1" noRot="1" noChangeAspect="1" noChangeArrowheads="1" noTextEdit="1"/>
          </p:cNvSpPr>
          <p:nvPr>
            <p:ph type="sldImg"/>
          </p:nvPr>
        </p:nvSpPr>
        <p:spPr>
          <a:ln/>
        </p:spPr>
      </p:sp>
      <p:sp>
        <p:nvSpPr>
          <p:cNvPr id="33485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E7FF4B2D-5E22-4A03-9A89-2B9F34519FA6}" type="slidenum">
              <a:rPr lang="ar-SA"/>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64135728-0B83-4CAF-9D0C-52E2C26A8ED6}" type="slidenum">
              <a:rPr lang="ar-SA"/>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810A7134-D6FF-4B71-A8DB-9E1D6812130B}" type="slidenum">
              <a:rPr lang="ar-SA"/>
              <a:pPr/>
              <a:t>‹#›</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عنوان، ونص،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p>
            <a:r>
              <a:rPr lang="ar-SA" smtClean="0"/>
              <a:t>انقر لتحرير نمط العنوان الرئيسي</a:t>
            </a:r>
            <a:endParaRPr lang="ar-SA"/>
          </a:p>
        </p:txBody>
      </p:sp>
      <p:sp>
        <p:nvSpPr>
          <p:cNvPr id="3" name="عنصر نائب للنص 2"/>
          <p:cNvSpPr>
            <a:spLocks noGrp="1"/>
          </p:cNvSpPr>
          <p:nvPr>
            <p:ph type="body" sz="half" idx="1"/>
          </p:nvPr>
        </p:nvSpPr>
        <p:spPr>
          <a:xfrm>
            <a:off x="457200" y="1600200"/>
            <a:ext cx="4038600" cy="452596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a:xfrm>
            <a:off x="6553200" y="6245225"/>
            <a:ext cx="2133600" cy="476250"/>
          </a:xfrm>
        </p:spPr>
        <p:txBody>
          <a:bodyPr/>
          <a:lstStyle>
            <a:lvl1pPr>
              <a:defRPr/>
            </a:lvl1pPr>
          </a:lstStyle>
          <a:p>
            <a:endParaRPr lang="en-US"/>
          </a:p>
        </p:txBody>
      </p:sp>
      <p:sp>
        <p:nvSpPr>
          <p:cNvPr id="6" name="عنصر نائب للتذييل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عنصر نائب لرقم الشريحة 6"/>
          <p:cNvSpPr>
            <a:spLocks noGrp="1"/>
          </p:cNvSpPr>
          <p:nvPr>
            <p:ph type="sldNum" sz="quarter" idx="12"/>
          </p:nvPr>
        </p:nvSpPr>
        <p:spPr>
          <a:xfrm>
            <a:off x="457200" y="6245225"/>
            <a:ext cx="2133600" cy="476250"/>
          </a:xfrm>
        </p:spPr>
        <p:txBody>
          <a:bodyPr/>
          <a:lstStyle>
            <a:lvl1pPr>
              <a:defRPr/>
            </a:lvl1pPr>
          </a:lstStyle>
          <a:p>
            <a:fld id="{22821288-5335-4040-A878-0FAA0B8F0374}" type="slidenum">
              <a:rPr lang="ar-SA"/>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070C4BBC-917B-4A14-ACA7-D33EEA18E5AD}" type="slidenum">
              <a:rPr lang="ar-SA"/>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1353E6BA-BE9E-4C40-BBE6-A3711DB196D2}" type="slidenum">
              <a:rPr lang="ar-SA"/>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C8BE12C6-C122-45EB-AAA7-5E23D7525DC2}" type="slidenum">
              <a:rPr lang="ar-SA"/>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lvl1pPr>
              <a:defRPr/>
            </a:lvl1pPr>
          </a:lstStyle>
          <a:p>
            <a:endParaRPr lang="en-US"/>
          </a:p>
        </p:txBody>
      </p:sp>
      <p:sp>
        <p:nvSpPr>
          <p:cNvPr id="8" name="عنصر نائب للتذييل 7"/>
          <p:cNvSpPr>
            <a:spLocks noGrp="1"/>
          </p:cNvSpPr>
          <p:nvPr>
            <p:ph type="ftr" sz="quarter" idx="11"/>
          </p:nvPr>
        </p:nvSpPr>
        <p:spPr/>
        <p:txBody>
          <a:bodyPr/>
          <a:lstStyle>
            <a:lvl1pPr>
              <a:defRPr/>
            </a:lvl1pPr>
          </a:lstStyle>
          <a:p>
            <a:endParaRPr lang="en-US"/>
          </a:p>
        </p:txBody>
      </p:sp>
      <p:sp>
        <p:nvSpPr>
          <p:cNvPr id="9" name="عنصر نائب لرقم الشريحة 8"/>
          <p:cNvSpPr>
            <a:spLocks noGrp="1"/>
          </p:cNvSpPr>
          <p:nvPr>
            <p:ph type="sldNum" sz="quarter" idx="12"/>
          </p:nvPr>
        </p:nvSpPr>
        <p:spPr/>
        <p:txBody>
          <a:bodyPr/>
          <a:lstStyle>
            <a:lvl1pPr>
              <a:defRPr/>
            </a:lvl1pPr>
          </a:lstStyle>
          <a:p>
            <a:fld id="{FC9040F3-E8B7-4D88-A9DD-563C46AB526D}" type="slidenum">
              <a:rPr lang="ar-SA"/>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lvl1pPr>
              <a:defRPr/>
            </a:lvl1pPr>
          </a:lstStyle>
          <a:p>
            <a:endParaRPr lang="en-US"/>
          </a:p>
        </p:txBody>
      </p:sp>
      <p:sp>
        <p:nvSpPr>
          <p:cNvPr id="4" name="عنصر نائب للتذييل 3"/>
          <p:cNvSpPr>
            <a:spLocks noGrp="1"/>
          </p:cNvSpPr>
          <p:nvPr>
            <p:ph type="ftr" sz="quarter" idx="11"/>
          </p:nvPr>
        </p:nvSpPr>
        <p:spPr/>
        <p:txBody>
          <a:bodyPr/>
          <a:lstStyle>
            <a:lvl1pPr>
              <a:defRPr/>
            </a:lvl1pPr>
          </a:lstStyle>
          <a:p>
            <a:endParaRPr lang="en-US"/>
          </a:p>
        </p:txBody>
      </p:sp>
      <p:sp>
        <p:nvSpPr>
          <p:cNvPr id="5" name="عنصر نائب لرقم الشريحة 4"/>
          <p:cNvSpPr>
            <a:spLocks noGrp="1"/>
          </p:cNvSpPr>
          <p:nvPr>
            <p:ph type="sldNum" sz="quarter" idx="12"/>
          </p:nvPr>
        </p:nvSpPr>
        <p:spPr/>
        <p:txBody>
          <a:bodyPr/>
          <a:lstStyle>
            <a:lvl1pPr>
              <a:defRPr/>
            </a:lvl1pPr>
          </a:lstStyle>
          <a:p>
            <a:fld id="{4644C8D1-8A1B-425C-9F23-ABC5626DA565}" type="slidenum">
              <a:rPr lang="ar-SA"/>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p>
        </p:txBody>
      </p:sp>
      <p:sp>
        <p:nvSpPr>
          <p:cNvPr id="3" name="عنصر نائب للتذييل 2"/>
          <p:cNvSpPr>
            <a:spLocks noGrp="1"/>
          </p:cNvSpPr>
          <p:nvPr>
            <p:ph type="ftr" sz="quarter" idx="11"/>
          </p:nvPr>
        </p:nvSpPr>
        <p:spPr/>
        <p:txBody>
          <a:bodyPr/>
          <a:lstStyle>
            <a:lvl1pPr>
              <a:defRPr/>
            </a:lvl1pPr>
          </a:lstStyle>
          <a:p>
            <a:endParaRPr lang="en-US"/>
          </a:p>
        </p:txBody>
      </p:sp>
      <p:sp>
        <p:nvSpPr>
          <p:cNvPr id="4" name="عنصر نائب لرقم الشريحة 3"/>
          <p:cNvSpPr>
            <a:spLocks noGrp="1"/>
          </p:cNvSpPr>
          <p:nvPr>
            <p:ph type="sldNum" sz="quarter" idx="12"/>
          </p:nvPr>
        </p:nvSpPr>
        <p:spPr/>
        <p:txBody>
          <a:bodyPr/>
          <a:lstStyle>
            <a:lvl1pPr>
              <a:defRPr/>
            </a:lvl1pPr>
          </a:lstStyle>
          <a:p>
            <a:fld id="{7F74DBC0-6E94-468A-8E2C-3E7B315492D4}" type="slidenum">
              <a:rPr lang="ar-SA"/>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2CA5E728-98AD-4F4B-9814-62F9E377D516}" type="slidenum">
              <a:rPr lang="ar-SA"/>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الرمز لإضافة صورة</a:t>
            </a:r>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D3F851C6-1A66-47BD-894A-28E82E127079}" type="slidenum">
              <a:rPr lang="ar-SA"/>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lum bright="-48000" contrast="-59000"/>
          </a:blip>
          <a:srcRect/>
          <a:stretch>
            <a:fillRect l="-24000" r="-24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028" name="Rectangle 4"/>
          <p:cNvSpPr>
            <a:spLocks noGrp="1" noChangeArrowheads="1"/>
          </p:cNvSpPr>
          <p:nvPr>
            <p:ph type="dt" sz="half" idx="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30" name="Rectangle 6"/>
          <p:cNvSpPr>
            <a:spLocks noGrp="1" noChangeArrowheads="1"/>
          </p:cNvSpPr>
          <p:nvPr>
            <p:ph type="sldNum" sz="quarter" idx="4"/>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fld id="{FCD8CB42-266C-474A-869C-728F33C90518}" type="slidenum">
              <a:rPr lang="ar-SA"/>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iming>
    <p:tnLst>
      <p:par>
        <p:cTn id="1" dur="indefinite" restart="never" nodeType="tmRoot"/>
      </p:par>
    </p:tnLst>
  </p:timing>
  <p:txStyles>
    <p:titleStyle>
      <a:lvl1pPr algn="ctr" rtl="1" eaLnBrk="1" fontAlgn="base" hangingPunct="1">
        <a:spcBef>
          <a:spcPct val="0"/>
        </a:spcBef>
        <a:spcAft>
          <a:spcPct val="0"/>
        </a:spcAft>
        <a:defRPr sz="4400">
          <a:solidFill>
            <a:schemeClr val="tx2"/>
          </a:solidFill>
          <a:latin typeface="+mj-lt"/>
          <a:ea typeface="+mj-ea"/>
          <a:cs typeface="+mj-cs"/>
        </a:defRPr>
      </a:lvl1pPr>
      <a:lvl2pPr algn="ctr" rtl="1" eaLnBrk="1" fontAlgn="base" hangingPunct="1">
        <a:spcBef>
          <a:spcPct val="0"/>
        </a:spcBef>
        <a:spcAft>
          <a:spcPct val="0"/>
        </a:spcAft>
        <a:defRPr sz="4400">
          <a:solidFill>
            <a:schemeClr val="tx2"/>
          </a:solidFill>
          <a:latin typeface="Arial" pitchFamily="34" charset="0"/>
          <a:cs typeface="Arial" pitchFamily="34" charset="0"/>
        </a:defRPr>
      </a:lvl2pPr>
      <a:lvl3pPr algn="ctr" rtl="1" eaLnBrk="1" fontAlgn="base" hangingPunct="1">
        <a:spcBef>
          <a:spcPct val="0"/>
        </a:spcBef>
        <a:spcAft>
          <a:spcPct val="0"/>
        </a:spcAft>
        <a:defRPr sz="4400">
          <a:solidFill>
            <a:schemeClr val="tx2"/>
          </a:solidFill>
          <a:latin typeface="Arial" pitchFamily="34" charset="0"/>
          <a:cs typeface="Arial" pitchFamily="34" charset="0"/>
        </a:defRPr>
      </a:lvl3pPr>
      <a:lvl4pPr algn="ctr" rtl="1" eaLnBrk="1" fontAlgn="base" hangingPunct="1">
        <a:spcBef>
          <a:spcPct val="0"/>
        </a:spcBef>
        <a:spcAft>
          <a:spcPct val="0"/>
        </a:spcAft>
        <a:defRPr sz="4400">
          <a:solidFill>
            <a:schemeClr val="tx2"/>
          </a:solidFill>
          <a:latin typeface="Arial" pitchFamily="34" charset="0"/>
          <a:cs typeface="Arial" pitchFamily="34" charset="0"/>
        </a:defRPr>
      </a:lvl4pPr>
      <a:lvl5pPr algn="ctr" rtl="1" eaLnBrk="1" fontAlgn="base" hangingPunct="1">
        <a:spcBef>
          <a:spcPct val="0"/>
        </a:spcBef>
        <a:spcAft>
          <a:spcPct val="0"/>
        </a:spcAft>
        <a:defRPr sz="4400">
          <a:solidFill>
            <a:schemeClr val="tx2"/>
          </a:solidFill>
          <a:latin typeface="Arial" pitchFamily="34" charset="0"/>
          <a:cs typeface="Arial" pitchFamily="34" charset="0"/>
        </a:defRPr>
      </a:lvl5pPr>
      <a:lvl6pPr marL="457200" algn="ctr" rtl="1" eaLnBrk="1" fontAlgn="base" hangingPunct="1">
        <a:spcBef>
          <a:spcPct val="0"/>
        </a:spcBef>
        <a:spcAft>
          <a:spcPct val="0"/>
        </a:spcAft>
        <a:defRPr sz="4400">
          <a:solidFill>
            <a:schemeClr val="tx2"/>
          </a:solidFill>
          <a:latin typeface="Arial" pitchFamily="34" charset="0"/>
          <a:cs typeface="Arial" pitchFamily="34" charset="0"/>
        </a:defRPr>
      </a:lvl6pPr>
      <a:lvl7pPr marL="914400" algn="ctr" rtl="1" eaLnBrk="1" fontAlgn="base" hangingPunct="1">
        <a:spcBef>
          <a:spcPct val="0"/>
        </a:spcBef>
        <a:spcAft>
          <a:spcPct val="0"/>
        </a:spcAft>
        <a:defRPr sz="4400">
          <a:solidFill>
            <a:schemeClr val="tx2"/>
          </a:solidFill>
          <a:latin typeface="Arial" pitchFamily="34" charset="0"/>
          <a:cs typeface="Arial" pitchFamily="34" charset="0"/>
        </a:defRPr>
      </a:lvl7pPr>
      <a:lvl8pPr marL="1371600" algn="ctr" rtl="1" eaLnBrk="1" fontAlgn="base" hangingPunct="1">
        <a:spcBef>
          <a:spcPct val="0"/>
        </a:spcBef>
        <a:spcAft>
          <a:spcPct val="0"/>
        </a:spcAft>
        <a:defRPr sz="4400">
          <a:solidFill>
            <a:schemeClr val="tx2"/>
          </a:solidFill>
          <a:latin typeface="Arial" pitchFamily="34" charset="0"/>
          <a:cs typeface="Arial" pitchFamily="34" charset="0"/>
        </a:defRPr>
      </a:lvl8pPr>
      <a:lvl9pPr marL="1828800" algn="ctr" rtl="1" eaLnBrk="1" fontAlgn="base" hangingPunct="1">
        <a:spcBef>
          <a:spcPct val="0"/>
        </a:spcBef>
        <a:spcAft>
          <a:spcPct val="0"/>
        </a:spcAft>
        <a:defRPr sz="4400">
          <a:solidFill>
            <a:schemeClr val="tx2"/>
          </a:solidFill>
          <a:latin typeface="Arial" pitchFamily="34" charset="0"/>
          <a:cs typeface="Arial" pitchFamily="34" charset="0"/>
        </a:defRPr>
      </a:lvl9pPr>
    </p:titleStyle>
    <p:bodyStyle>
      <a:lvl1pPr marL="342900" indent="-342900" algn="r" rtl="1" eaLnBrk="1" fontAlgn="base" hangingPunct="1">
        <a:spcBef>
          <a:spcPct val="20000"/>
        </a:spcBef>
        <a:spcAft>
          <a:spcPct val="0"/>
        </a:spcAft>
        <a:buChar char="•"/>
        <a:defRPr sz="3200">
          <a:solidFill>
            <a:schemeClr val="tx1"/>
          </a:solidFill>
          <a:latin typeface="+mn-lt"/>
          <a:ea typeface="+mn-ea"/>
          <a:cs typeface="+mn-cs"/>
        </a:defRPr>
      </a:lvl1pPr>
      <a:lvl2pPr marL="742950" indent="-285750" algn="r" rtl="1" eaLnBrk="1" fontAlgn="base" hangingPunct="1">
        <a:spcBef>
          <a:spcPct val="20000"/>
        </a:spcBef>
        <a:spcAft>
          <a:spcPct val="0"/>
        </a:spcAft>
        <a:buChar char="–"/>
        <a:defRPr sz="2800">
          <a:solidFill>
            <a:schemeClr val="tx1"/>
          </a:solidFill>
          <a:latin typeface="+mn-lt"/>
          <a:cs typeface="+mn-cs"/>
        </a:defRPr>
      </a:lvl2pPr>
      <a:lvl3pPr marL="1143000" indent="-228600" algn="r" rtl="1" eaLnBrk="1" fontAlgn="base" hangingPunct="1">
        <a:spcBef>
          <a:spcPct val="20000"/>
        </a:spcBef>
        <a:spcAft>
          <a:spcPct val="0"/>
        </a:spcAft>
        <a:buChar char="•"/>
        <a:defRPr sz="2400">
          <a:solidFill>
            <a:schemeClr val="tx1"/>
          </a:solidFill>
          <a:latin typeface="+mn-lt"/>
          <a:cs typeface="+mn-cs"/>
        </a:defRPr>
      </a:lvl3pPr>
      <a:lvl4pPr marL="1600200" indent="-228600" algn="r" rtl="1" eaLnBrk="1" fontAlgn="base" hangingPunct="1">
        <a:spcBef>
          <a:spcPct val="20000"/>
        </a:spcBef>
        <a:spcAft>
          <a:spcPct val="0"/>
        </a:spcAft>
        <a:buChar char="–"/>
        <a:defRPr sz="2000">
          <a:solidFill>
            <a:schemeClr val="tx1"/>
          </a:solidFill>
          <a:latin typeface="+mn-lt"/>
          <a:cs typeface="+mn-cs"/>
        </a:defRPr>
      </a:lvl4pPr>
      <a:lvl5pPr marL="2057400" indent="-228600" algn="r" rtl="1" eaLnBrk="1" fontAlgn="base" hangingPunct="1">
        <a:spcBef>
          <a:spcPct val="20000"/>
        </a:spcBef>
        <a:spcAft>
          <a:spcPct val="0"/>
        </a:spcAft>
        <a:buChar char="»"/>
        <a:defRPr sz="2000">
          <a:solidFill>
            <a:schemeClr val="tx1"/>
          </a:solidFill>
          <a:latin typeface="+mn-lt"/>
          <a:cs typeface="+mn-cs"/>
        </a:defRPr>
      </a:lvl5pPr>
      <a:lvl6pPr marL="2514600" indent="-228600" algn="r" rtl="1" eaLnBrk="1" fontAlgn="base" hangingPunct="1">
        <a:spcBef>
          <a:spcPct val="20000"/>
        </a:spcBef>
        <a:spcAft>
          <a:spcPct val="0"/>
        </a:spcAft>
        <a:buChar char="»"/>
        <a:defRPr sz="2000">
          <a:solidFill>
            <a:schemeClr val="tx1"/>
          </a:solidFill>
          <a:latin typeface="+mn-lt"/>
          <a:cs typeface="+mn-cs"/>
        </a:defRPr>
      </a:lvl6pPr>
      <a:lvl7pPr marL="2971800" indent="-228600" algn="r" rtl="1" eaLnBrk="1" fontAlgn="base" hangingPunct="1">
        <a:spcBef>
          <a:spcPct val="20000"/>
        </a:spcBef>
        <a:spcAft>
          <a:spcPct val="0"/>
        </a:spcAft>
        <a:buChar char="»"/>
        <a:defRPr sz="2000">
          <a:solidFill>
            <a:schemeClr val="tx1"/>
          </a:solidFill>
          <a:latin typeface="+mn-lt"/>
          <a:cs typeface="+mn-cs"/>
        </a:defRPr>
      </a:lvl7pPr>
      <a:lvl8pPr marL="3429000" indent="-228600" algn="r" rtl="1" eaLnBrk="1" fontAlgn="base" hangingPunct="1">
        <a:spcBef>
          <a:spcPct val="20000"/>
        </a:spcBef>
        <a:spcAft>
          <a:spcPct val="0"/>
        </a:spcAft>
        <a:buChar char="»"/>
        <a:defRPr sz="2000">
          <a:solidFill>
            <a:schemeClr val="tx1"/>
          </a:solidFill>
          <a:latin typeface="+mn-lt"/>
          <a:cs typeface="+mn-cs"/>
        </a:defRPr>
      </a:lvl8pPr>
      <a:lvl9pPr marL="3886200" indent="-228600" algn="r" rtl="1" eaLnBrk="1" fontAlgn="base" hangingPunct="1">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lum bright="-23000" contrast="-27000"/>
          </a:blip>
          <a:srcRect/>
          <a:stretch>
            <a:fillRect l="-24000" r="-24000"/>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0" y="333375"/>
            <a:ext cx="8458200" cy="2362200"/>
          </a:xfrm>
        </p:spPr>
        <p:txBody>
          <a:bodyPr/>
          <a:lstStyle/>
          <a:p>
            <a:r>
              <a:rPr lang="ar-SA" sz="8000" b="1" dirty="0">
                <a:solidFill>
                  <a:schemeClr val="bg1"/>
                </a:solidFill>
                <a:effectLst>
                  <a:outerShdw blurRad="38100" dist="38100" dir="2700000" algn="tl">
                    <a:srgbClr val="C0C0C0"/>
                  </a:outerShdw>
                </a:effectLst>
                <a:latin typeface="AL-Hotham" pitchFamily="2" charset="-78"/>
                <a:cs typeface="DecoType Naskh Variants" pitchFamily="2" charset="-78"/>
              </a:rPr>
              <a:t>بِسْمِ اللَّهِ الرَّحْمَنِ الرَّحِيمِ </a:t>
            </a:r>
            <a:endParaRPr lang="en-US" sz="8000" b="1" dirty="0">
              <a:solidFill>
                <a:schemeClr val="bg1"/>
              </a:solidFill>
              <a:effectLst>
                <a:outerShdw blurRad="38100" dist="38100" dir="2700000" algn="tl">
                  <a:srgbClr val="C0C0C0"/>
                </a:outerShdw>
              </a:effectLst>
              <a:cs typeface="DecoType Naskh Variants" pitchFamily="2" charset="-78"/>
            </a:endParaRPr>
          </a:p>
        </p:txBody>
      </p:sp>
      <p:sp>
        <p:nvSpPr>
          <p:cNvPr id="6147" name="Rectangle 3"/>
          <p:cNvSpPr>
            <a:spLocks noGrp="1" noChangeArrowheads="1"/>
          </p:cNvSpPr>
          <p:nvPr>
            <p:ph type="subTitle" idx="1"/>
          </p:nvPr>
        </p:nvSpPr>
        <p:spPr>
          <a:xfrm>
            <a:off x="251520" y="2564904"/>
            <a:ext cx="8305800" cy="1905000"/>
          </a:xfrm>
          <a:effectLst>
            <a:outerShdw dist="85194" dir="3806097" algn="ctr" rotWithShape="0">
              <a:schemeClr val="bg2"/>
            </a:outerShdw>
          </a:effectLst>
        </p:spPr>
        <p:txBody>
          <a:bodyPr/>
          <a:lstStyle/>
          <a:p>
            <a:r>
              <a:rPr lang="ar-SA" sz="8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L-Hotham" pitchFamily="2" charset="-78"/>
                <a:cs typeface="DecoType Naskh Variants" pitchFamily="2" charset="-78"/>
              </a:rPr>
              <a:t>الحمد لله والصلاة والسلام على من لا نبي بعده</a:t>
            </a:r>
            <a:endParaRPr lang="en-US" sz="8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L-Hotham" pitchFamily="2" charset="-78"/>
              <a:cs typeface="DecoType Naskh Variants"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6146"/>
                                        </p:tgtEl>
                                        <p:attrNameLst>
                                          <p:attrName>style.visibility</p:attrName>
                                        </p:attrNameLst>
                                      </p:cBhvr>
                                      <p:to>
                                        <p:strVal val="visible"/>
                                      </p:to>
                                    </p:set>
                                    <p:anim calcmode="discrete" valueType="clr">
                                      <p:cBhvr override="childStyle">
                                        <p:cTn id="7" dur="80"/>
                                        <p:tgtEl>
                                          <p:spTgt spid="6146"/>
                                        </p:tgtEl>
                                        <p:attrNameLst>
                                          <p:attrName>style.color</p:attrName>
                                        </p:attrNameLst>
                                      </p:cBhvr>
                                      <p:tavLst>
                                        <p:tav tm="0">
                                          <p:val>
                                            <p:clrVal>
                                              <a:srgbClr val="FFFF66"/>
                                            </p:clrVal>
                                          </p:val>
                                        </p:tav>
                                        <p:tav tm="50000">
                                          <p:val>
                                            <p:clrVal>
                                              <a:srgbClr val="A50021"/>
                                            </p:clrVal>
                                          </p:val>
                                        </p:tav>
                                      </p:tavLst>
                                    </p:anim>
                                    <p:anim calcmode="discrete" valueType="clr">
                                      <p:cBhvr>
                                        <p:cTn id="8" dur="80"/>
                                        <p:tgtEl>
                                          <p:spTgt spid="6146"/>
                                        </p:tgtEl>
                                        <p:attrNameLst>
                                          <p:attrName>fillcolor</p:attrName>
                                        </p:attrNameLst>
                                      </p:cBhvr>
                                      <p:tavLst>
                                        <p:tav tm="0">
                                          <p:val>
                                            <p:clrVal>
                                              <a:schemeClr val="accent2"/>
                                            </p:clrVal>
                                          </p:val>
                                        </p:tav>
                                        <p:tav tm="50000">
                                          <p:val>
                                            <p:clrVal>
                                              <a:schemeClr val="hlink"/>
                                            </p:clrVal>
                                          </p:val>
                                        </p:tav>
                                      </p:tavLst>
                                    </p:anim>
                                    <p:set>
                                      <p:cBhvr>
                                        <p:cTn id="9" dur="80"/>
                                        <p:tgtEl>
                                          <p:spTgt spid="6146"/>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51" presetClass="entr" presetSubtype="0" fill="hold" grpId="0" nodeType="clickEffect">
                                  <p:stCondLst>
                                    <p:cond delay="0"/>
                                  </p:stCondLst>
                                  <p:childTnLst>
                                    <p:set>
                                      <p:cBhvr>
                                        <p:cTn id="13" dur="1" fill="hold">
                                          <p:stCondLst>
                                            <p:cond delay="0"/>
                                          </p:stCondLst>
                                        </p:cTn>
                                        <p:tgtEl>
                                          <p:spTgt spid="6147">
                                            <p:txEl>
                                              <p:pRg st="0" end="0"/>
                                            </p:txEl>
                                          </p:spTgt>
                                        </p:tgtEl>
                                        <p:attrNameLst>
                                          <p:attrName>style.visibility</p:attrName>
                                        </p:attrNameLst>
                                      </p:cBhvr>
                                      <p:to>
                                        <p:strVal val="visible"/>
                                      </p:to>
                                    </p:set>
                                    <p:animEffect transition="in" filter="fade">
                                      <p:cBhvr>
                                        <p:cTn id="14" dur="770" decel="100000"/>
                                        <p:tgtEl>
                                          <p:spTgt spid="6147">
                                            <p:txEl>
                                              <p:pRg st="0" end="0"/>
                                            </p:txEl>
                                          </p:spTgt>
                                        </p:tgtEl>
                                      </p:cBhvr>
                                    </p:animEffect>
                                    <p:animScale>
                                      <p:cBhvr>
                                        <p:cTn id="15" dur="770" decel="100000"/>
                                        <p:tgtEl>
                                          <p:spTgt spid="6147">
                                            <p:txEl>
                                              <p:pRg st="0" end="0"/>
                                            </p:txEl>
                                          </p:spTgt>
                                        </p:tgtEl>
                                      </p:cBhvr>
                                      <p:from x="10000" y="10000"/>
                                      <p:to x="200000" y="450000"/>
                                    </p:animScale>
                                    <p:animScale>
                                      <p:cBhvr>
                                        <p:cTn id="16" dur="1230" accel="100000" fill="hold">
                                          <p:stCondLst>
                                            <p:cond delay="770"/>
                                          </p:stCondLst>
                                        </p:cTn>
                                        <p:tgtEl>
                                          <p:spTgt spid="6147">
                                            <p:txEl>
                                              <p:pRg st="0" end="0"/>
                                            </p:txEl>
                                          </p:spTgt>
                                        </p:tgtEl>
                                      </p:cBhvr>
                                      <p:from x="200000" y="450000"/>
                                      <p:to x="100000" y="100000"/>
                                    </p:animScale>
                                    <p:set>
                                      <p:cBhvr>
                                        <p:cTn id="17" dur="770" fill="hold"/>
                                        <p:tgtEl>
                                          <p:spTgt spid="6147">
                                            <p:txEl>
                                              <p:pRg st="0" end="0"/>
                                            </p:txEl>
                                          </p:spTgt>
                                        </p:tgtEl>
                                        <p:attrNameLst>
                                          <p:attrName>ppt_x</p:attrName>
                                        </p:attrNameLst>
                                      </p:cBhvr>
                                      <p:to>
                                        <p:strVal val="(0.5)"/>
                                      </p:to>
                                    </p:set>
                                    <p:anim from="(0.5)" to="(#ppt_x)" calcmode="lin" valueType="num">
                                      <p:cBhvr>
                                        <p:cTn id="18" dur="1230" accel="100000" fill="hold">
                                          <p:stCondLst>
                                            <p:cond delay="770"/>
                                          </p:stCondLst>
                                        </p:cTn>
                                        <p:tgtEl>
                                          <p:spTgt spid="6147">
                                            <p:txEl>
                                              <p:pRg st="0" end="0"/>
                                            </p:txEl>
                                          </p:spTgt>
                                        </p:tgtEl>
                                        <p:attrNameLst>
                                          <p:attrName>ppt_x</p:attrName>
                                        </p:attrNameLst>
                                      </p:cBhvr>
                                    </p:anim>
                                    <p:set>
                                      <p:cBhvr>
                                        <p:cTn id="19" dur="770" fill="hold"/>
                                        <p:tgtEl>
                                          <p:spTgt spid="6147">
                                            <p:txEl>
                                              <p:pRg st="0" end="0"/>
                                            </p:txEl>
                                          </p:spTgt>
                                        </p:tgtEl>
                                        <p:attrNameLst>
                                          <p:attrName>ppt_y</p:attrName>
                                        </p:attrNameLst>
                                      </p:cBhvr>
                                      <p:to>
                                        <p:strVal val="(#ppt_y+0.4)"/>
                                      </p:to>
                                    </p:set>
                                    <p:anim from="(#ppt_y+0.4)" to="(#ppt_y)" calcmode="lin" valueType="num">
                                      <p:cBhvr>
                                        <p:cTn id="20" dur="1230" accel="100000" fill="hold">
                                          <p:stCondLst>
                                            <p:cond delay="770"/>
                                          </p:stCondLst>
                                        </p:cTn>
                                        <p:tgtEl>
                                          <p:spTgt spid="6147">
                                            <p:txEl>
                                              <p:pRg st="0" end="0"/>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6147"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7"/>
          <p:cNvSpPr/>
          <p:nvPr/>
        </p:nvSpPr>
        <p:spPr>
          <a:xfrm>
            <a:off x="539552" y="548680"/>
            <a:ext cx="7488832" cy="3970318"/>
          </a:xfrm>
          <a:prstGeom prst="rect">
            <a:avLst/>
          </a:prstGeom>
        </p:spPr>
        <p:txBody>
          <a:bodyPr wrap="square">
            <a:spAutoFit/>
          </a:bodyPr>
          <a:lstStyle/>
          <a:p>
            <a:r>
              <a:rPr lang="ar-SA" sz="3600" dirty="0" smtClean="0">
                <a:solidFill>
                  <a:srgbClr val="FFFF66"/>
                </a:solidFill>
              </a:rPr>
              <a:t>((وَإِن مِّن قَرْيَةٍ إِلَّا نَحْنُ مُهْلِكُوهَا قَبْلَ يَوْمِ ٱلْقِيَـٰمَةِ أَوْ مُعَذِّبُوهَا عَذَابًۭا شَدِيدًۭا ۚ كَانَ ذَ‌ٰلِكَ فِى ٱلْكِتَـٰبِ مَسْطُورًۭا)) </a:t>
            </a:r>
            <a:r>
              <a:rPr lang="ar-SA" sz="1600" dirty="0" smtClean="0">
                <a:solidFill>
                  <a:srgbClr val="FFFF66"/>
                </a:solidFill>
              </a:rPr>
              <a:t>الإسراء 58</a:t>
            </a:r>
            <a:r>
              <a:rPr lang="ar-SA" sz="3600" dirty="0" smtClean="0">
                <a:solidFill>
                  <a:srgbClr val="FFFF66"/>
                </a:solidFill>
              </a:rPr>
              <a:t>, </a:t>
            </a:r>
            <a:r>
              <a:rPr lang="ar-SA" sz="3600" b="1" dirty="0" smtClean="0">
                <a:solidFill>
                  <a:srgbClr val="FF0000"/>
                </a:solidFill>
              </a:rPr>
              <a:t>وقال بعض أهل العلم : الآية عامة ، فالقرية الصالحة إهلاكها بالموت ، والقرية الطالحة إهلاكها بالعذاب ، ولا شك أن كل نفس ذائقة الموت ، أضواء البيان/ الشنقيطي</a:t>
            </a:r>
            <a:r>
              <a:rPr lang="en-US" sz="3600" b="1" dirty="0" smtClean="0">
                <a:solidFill>
                  <a:srgbClr val="FF0000"/>
                </a:solidFill>
              </a:rPr>
              <a:t/>
            </a:r>
            <a:br>
              <a:rPr lang="en-US" sz="3600" b="1" dirty="0" smtClean="0">
                <a:solidFill>
                  <a:srgbClr val="FF0000"/>
                </a:solidFill>
              </a:rPr>
            </a:br>
            <a:endParaRPr lang="en-US" sz="3600" dirty="0">
              <a:solidFill>
                <a:srgbClr val="FF0000"/>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980728"/>
            <a:ext cx="7272808" cy="5078313"/>
          </a:xfrm>
          <a:prstGeom prst="rect">
            <a:avLst/>
          </a:prstGeom>
        </p:spPr>
        <p:txBody>
          <a:bodyPr wrap="square">
            <a:spAutoFit/>
          </a:bodyPr>
          <a:lstStyle/>
          <a:p>
            <a:r>
              <a:rPr lang="ar-SA" sz="3600" dirty="0" smtClean="0">
                <a:solidFill>
                  <a:srgbClr val="FFFF66"/>
                </a:solidFill>
              </a:rPr>
              <a:t>قال الطبري في شرحها: يقول تعالى ذكره: وما من قرية من القرى إلا نحن مهلكو أهلها بالفناء، فمبيدوهم استئصالا قبل يوم القيامة، أو معذّبوها، إما ببلاء من قتل بالسيف، أو غير ذلك من صنوف العذاب عذابا شديدا.   </a:t>
            </a:r>
          </a:p>
          <a:p>
            <a:r>
              <a:rPr lang="ar-SA" sz="3600" dirty="0" smtClean="0">
                <a:solidFill>
                  <a:srgbClr val="FFFF66"/>
                </a:solidFill>
              </a:rPr>
              <a:t>عن مجاهد، في قول الله عزّ وجلّ( وَإِنْ مِنْ قَرْيَةٍ إِلا نَحْنُ مُهْلِكُوهَا قَبْلَ يَوْمِ الْقِيَامَةِ ) فمبيدوها(أوْ مُعَذِّبُوهَا) بالقتل والبلاء، قال: كل قرية في الأرض سيصيبها بعض هذا. </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1" name="Rectangle 3"/>
          <p:cNvSpPr>
            <a:spLocks noGrp="1" noChangeArrowheads="1"/>
          </p:cNvSpPr>
          <p:nvPr>
            <p:ph type="body" idx="1"/>
          </p:nvPr>
        </p:nvSpPr>
        <p:spPr>
          <a:xfrm>
            <a:off x="755576" y="1052736"/>
            <a:ext cx="7761287" cy="4813995"/>
          </a:xfrm>
          <a:ln cap="flat">
            <a:noFill/>
            <a:prstDash val="lgDash"/>
          </a:ln>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buNone/>
            </a:pPr>
            <a:r>
              <a:rPr lang="ar-SA" sz="4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rPr>
              <a:t>كان النبي </a:t>
            </a:r>
            <a:r>
              <a:rPr lang="en-US" sz="4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sym typeface="AGA Arabesque" pitchFamily="2" charset="2"/>
              </a:rPr>
              <a:t></a:t>
            </a:r>
            <a:r>
              <a:rPr lang="ar-SA" sz="4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sym typeface="AGA Arabesque" pitchFamily="2" charset="2"/>
              </a:rPr>
              <a:t> يستعيذ من الفتن ومن شرها ويتخوف من وقوعها ،لأنها تذهب بالدين وتتلفه </a:t>
            </a:r>
          </a:p>
          <a:p>
            <a:pPr>
              <a:buNone/>
            </a:pPr>
            <a:r>
              <a:rPr lang="ar-SA" sz="40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sym typeface="AGA Arabesque" pitchFamily="2" charset="2"/>
              </a:rPr>
              <a:t>وقال: يقول الله </a:t>
            </a:r>
            <a:r>
              <a:rPr lang="ar-SA" b="1" cap="all" dirty="0" smtClean="0">
                <a:ln/>
                <a:solidFill>
                  <a:schemeClr val="accent2">
                    <a:lumMod val="75000"/>
                  </a:schemeClr>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rPr>
              <a:t>”وَاتَّقُوا فِتْنَةً لا تُصِيبَنَّ الَّذِينَ ظَلَمُوا مِنْكُمْ خَاصَّةً“ </a:t>
            </a:r>
          </a:p>
          <a:p>
            <a:pPr>
              <a:buNone/>
            </a:pPr>
            <a:r>
              <a:rPr lang="ar-SA"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rPr>
              <a:t>وأن الفتنة إذا عمت هلك الكل ،وذلك عند ظهور المعاصي وانتشار المنكر.        كما ذكر ابن بطال</a:t>
            </a:r>
          </a:p>
          <a:p>
            <a:endParaRPr lang="en-US"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AL-Hotham" pitchFamily="2" charset="-78"/>
              <a:cs typeface="AL-Battar" pitchFamily="2" charset="-78"/>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a:xfrm>
            <a:off x="539552" y="764704"/>
            <a:ext cx="8231187" cy="5227637"/>
          </a:xfrm>
          <a:noFill/>
          <a:ln/>
          <a:effectLst>
            <a:outerShdw dist="45791" dir="3378596" algn="ctr" rotWithShape="0">
              <a:schemeClr val="tx2"/>
            </a:outerShdw>
          </a:effectLst>
        </p:spPr>
        <p:txBody>
          <a:bodyPr/>
          <a:lstStyle/>
          <a:p>
            <a:pPr>
              <a:lnSpc>
                <a:spcPct val="120000"/>
              </a:lnSpc>
            </a:pPr>
            <a:r>
              <a:rPr lang="ar-SA" sz="5400" b="1" dirty="0" smtClean="0">
                <a:solidFill>
                  <a:schemeClr val="bg1"/>
                </a:solidFill>
                <a:latin typeface="AL-Hotham" pitchFamily="2" charset="-78"/>
                <a:cs typeface="AL-Battar" pitchFamily="2" charset="-78"/>
              </a:rPr>
              <a:t>قال </a:t>
            </a:r>
            <a:r>
              <a:rPr lang="ar-SA" sz="5400" b="1" dirty="0">
                <a:solidFill>
                  <a:schemeClr val="bg1"/>
                </a:solidFill>
                <a:latin typeface="AL-Hotham" pitchFamily="2" charset="-78"/>
                <a:cs typeface="AL-Battar" pitchFamily="2" charset="-78"/>
              </a:rPr>
              <a:t>النَّبِيِّ </a:t>
            </a:r>
            <a:r>
              <a:rPr lang="en-US" sz="5400" b="1" dirty="0">
                <a:solidFill>
                  <a:schemeClr val="bg1"/>
                </a:solidFill>
                <a:latin typeface="AL-Hotham" pitchFamily="2" charset="-78"/>
                <a:cs typeface="AL-Battar" pitchFamily="2" charset="-78"/>
                <a:sym typeface="AGA Arabesque" pitchFamily="2" charset="2"/>
              </a:rPr>
              <a:t></a:t>
            </a:r>
            <a:r>
              <a:rPr lang="ar-SA" sz="5400" b="1" dirty="0">
                <a:solidFill>
                  <a:schemeClr val="bg1"/>
                </a:solidFill>
                <a:latin typeface="AL-Hotham" pitchFamily="2" charset="-78"/>
                <a:cs typeface="AL-Battar" pitchFamily="2" charset="-78"/>
                <a:sym typeface="AGA Arabesque" pitchFamily="2" charset="2"/>
              </a:rPr>
              <a:t/>
            </a:r>
            <a:br>
              <a:rPr lang="ar-SA" sz="5400" b="1" dirty="0">
                <a:solidFill>
                  <a:schemeClr val="bg1"/>
                </a:solidFill>
                <a:latin typeface="AL-Hotham" pitchFamily="2" charset="-78"/>
                <a:cs typeface="AL-Battar" pitchFamily="2" charset="-78"/>
                <a:sym typeface="AGA Arabesque" pitchFamily="2" charset="2"/>
              </a:rPr>
            </a:br>
            <a:r>
              <a:rPr lang="ar-SA" sz="5400" b="1" dirty="0">
                <a:solidFill>
                  <a:srgbClr val="FFFF66"/>
                </a:solidFill>
                <a:latin typeface="AL-Hotham" pitchFamily="2" charset="-78"/>
                <a:cs typeface="AL-Battar" pitchFamily="2" charset="-78"/>
              </a:rPr>
              <a:t>"سَتَرَوْنَ بَعْدِي أُمُورًا تُنْكِرُونَهَا” </a:t>
            </a:r>
            <a:r>
              <a:rPr lang="ar-SA" sz="5400" b="1" dirty="0">
                <a:solidFill>
                  <a:srgbClr val="99FF33"/>
                </a:solidFill>
                <a:latin typeface="AL-Hotham" pitchFamily="2" charset="-78"/>
                <a:cs typeface="AL-Battar" pitchFamily="2" charset="-78"/>
              </a:rPr>
              <a:t>وَقَالَ عَبْدُ اللَّهِ بْنُ زَيْدٍ:</a:t>
            </a:r>
            <a:r>
              <a:rPr lang="ar-SA" sz="5400" b="1" dirty="0">
                <a:solidFill>
                  <a:srgbClr val="FFFF66"/>
                </a:solidFill>
                <a:latin typeface="AL-Hotham" pitchFamily="2" charset="-78"/>
                <a:cs typeface="AL-Battar" pitchFamily="2" charset="-78"/>
              </a:rPr>
              <a:t> قَالَ النَّبِيُّ صَلَّى اللَّهُ عَلَيْهِ وَسَلَّمَ: "اصْبِرُوا حَتَّى تَلْقَوْنِي عَلَى الْحَوْضِ“</a:t>
            </a:r>
            <a:endParaRPr lang="en-US" sz="5400" b="1" dirty="0">
              <a:solidFill>
                <a:srgbClr val="FFFF66"/>
              </a:solidFill>
              <a:latin typeface="AL-Hotham" pitchFamily="2" charset="-78"/>
              <a:cs typeface="AL-Battar" pitchFamily="2" charset="-78"/>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228600" y="-243408"/>
            <a:ext cx="8231188" cy="6720408"/>
          </a:xfrm>
          <a:noFill/>
          <a:ln/>
        </p:spPr>
        <p:txBody>
          <a:bodyPr/>
          <a:lstStyle/>
          <a:p>
            <a:pPr algn="just"/>
            <a:r>
              <a:rPr lang="ar-SA" sz="4800" b="1" dirty="0" smtClean="0">
                <a:solidFill>
                  <a:schemeClr val="bg1"/>
                </a:solidFill>
                <a:cs typeface="AL-Hotham" pitchFamily="2" charset="-78"/>
              </a:rPr>
              <a:t>ما لواجب نحو ولاة الأمور ؟؟ حَدَّثَنَا </a:t>
            </a:r>
            <a:r>
              <a:rPr lang="ar-SA" sz="4800" b="1" dirty="0">
                <a:solidFill>
                  <a:schemeClr val="bg1"/>
                </a:solidFill>
                <a:cs typeface="AL-Hotham" pitchFamily="2" charset="-78"/>
              </a:rPr>
              <a:t>مُسَدَّدٌ حَدَّثَنَا يَحْيَى بْنُ سَعِيدٍ الْقَطَّانُ حَدَّثَنَا الْأَعْمَشُ حَدَّثَنَا زَيْدُ بْنُ وَهْبٍ سَمِعْتُ </a:t>
            </a:r>
            <a:r>
              <a:rPr lang="ar-SA" sz="4800" b="1" dirty="0">
                <a:solidFill>
                  <a:schemeClr val="folHlink"/>
                </a:solidFill>
                <a:cs typeface="AL-Hotham" pitchFamily="2" charset="-78"/>
              </a:rPr>
              <a:t>عَبْدَ اللَّهِ</a:t>
            </a:r>
            <a:r>
              <a:rPr lang="ar-SA" sz="4800" b="1" dirty="0">
                <a:solidFill>
                  <a:schemeClr val="bg1"/>
                </a:solidFill>
                <a:cs typeface="AL-Hotham" pitchFamily="2" charset="-78"/>
              </a:rPr>
              <a:t> قَالَ: قَالَ لَنَا رَسُولُ اللَّهِ صَلَّى اللَّهُ عَلَيْهِ وَسَلَّمَ: </a:t>
            </a:r>
            <a:r>
              <a:rPr lang="ar-SA" sz="4800" b="1" dirty="0">
                <a:solidFill>
                  <a:srgbClr val="FFFF66"/>
                </a:solidFill>
                <a:cs typeface="AL-Hotham" pitchFamily="2" charset="-78"/>
              </a:rPr>
              <a:t>(إِنَّكُمْ سَتَرَوْنَ بَعْدِي أَثَرَةً وَأُمُورًا تُنْكِرُونَهَا) </a:t>
            </a:r>
            <a:r>
              <a:rPr lang="ar-SA" sz="4800" b="1" dirty="0">
                <a:solidFill>
                  <a:schemeClr val="bg1"/>
                </a:solidFill>
                <a:cs typeface="AL-Hotham" pitchFamily="2" charset="-78"/>
              </a:rPr>
              <a:t>قَالُوا: فَمَا تَأْمُرُنَا يَا رَسُولَ اللَّهِ؟ قَالَ:</a:t>
            </a:r>
            <a:r>
              <a:rPr lang="ar-SA" sz="4800" b="1" dirty="0">
                <a:solidFill>
                  <a:srgbClr val="FFFF66"/>
                </a:solidFill>
                <a:cs typeface="AL-Hotham" pitchFamily="2" charset="-78"/>
              </a:rPr>
              <a:t> (أَدُّوا إِلَيْهِمْ حَقَّهُمْ، وَسَلُوا اللَّهَ حَقَّكُمْ</a:t>
            </a:r>
            <a:r>
              <a:rPr lang="ar-SA" sz="4800" b="1" dirty="0" smtClean="0">
                <a:solidFill>
                  <a:srgbClr val="FFFF66"/>
                </a:solidFill>
                <a:cs typeface="AL-Hotham" pitchFamily="2" charset="-78"/>
              </a:rPr>
              <a:t>)</a:t>
            </a:r>
            <a:r>
              <a:rPr lang="ar-SA" sz="4800" b="1" dirty="0">
                <a:solidFill>
                  <a:srgbClr val="FFFF66"/>
                </a:solidFill>
                <a:cs typeface="AL-Mohanad" pitchFamily="2" charset="-78"/>
              </a:rPr>
              <a:t> </a:t>
            </a:r>
            <a:r>
              <a:rPr lang="ar-SA" sz="4800" b="1" dirty="0" smtClean="0">
                <a:solidFill>
                  <a:srgbClr val="FFFF66"/>
                </a:solidFill>
                <a:cs typeface="AL-Mohanad" pitchFamily="2" charset="-78"/>
              </a:rPr>
              <a:t>هذا ماأمرنا به من لا ينطق عن الهوا , ولا نرى الأمة إلا خالفت ماأمرها به حبيبنا , فإن عصوا فلابد من العقاب ,وهذا العقاب إنما هو رحمة من الرحيم بهذه الأمة</a:t>
            </a:r>
            <a:endParaRPr lang="en-US" sz="4800" b="1" dirty="0">
              <a:solidFill>
                <a:srgbClr val="FFFF66"/>
              </a:solidFill>
              <a:cs typeface="AL-Mohanad" pitchFamily="2" charset="-78"/>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86" name="Text Box 10"/>
          <p:cNvSpPr txBox="1">
            <a:spLocks noChangeArrowheads="1"/>
          </p:cNvSpPr>
          <p:nvPr/>
        </p:nvSpPr>
        <p:spPr bwMode="auto">
          <a:xfrm>
            <a:off x="539552" y="260648"/>
            <a:ext cx="7596336" cy="584775"/>
          </a:xfrm>
          <a:prstGeom prst="rect">
            <a:avLst/>
          </a:prstGeom>
          <a:noFill/>
          <a:ln w="9525">
            <a:solidFill>
              <a:srgbClr val="CC0000"/>
            </a:solidFill>
            <a:prstDash val="dashDot"/>
            <a:miter lim="800000"/>
            <a:headEnd/>
            <a:tailEnd/>
          </a:ln>
          <a:effectLst/>
        </p:spPr>
        <p:txBody>
          <a:bodyPr wrap="square">
            <a:spAutoFit/>
          </a:bodyPr>
          <a:lstStyle/>
          <a:p>
            <a:pPr>
              <a:spcBef>
                <a:spcPct val="50000"/>
              </a:spcBef>
            </a:pPr>
            <a:endParaRPr lang="en-US" sz="3200" b="1" dirty="0">
              <a:solidFill>
                <a:srgbClr val="CCFF66"/>
              </a:solidFill>
            </a:endParaRPr>
          </a:p>
        </p:txBody>
      </p:sp>
      <p:sp>
        <p:nvSpPr>
          <p:cNvPr id="408587" name="Text Box 11"/>
          <p:cNvSpPr txBox="1">
            <a:spLocks noChangeArrowheads="1"/>
          </p:cNvSpPr>
          <p:nvPr/>
        </p:nvSpPr>
        <p:spPr bwMode="auto">
          <a:xfrm>
            <a:off x="611560" y="1484784"/>
            <a:ext cx="7416824" cy="3801041"/>
          </a:xfrm>
          <a:prstGeom prst="rect">
            <a:avLst/>
          </a:prstGeom>
          <a:noFill/>
          <a:ln w="9525">
            <a:solidFill>
              <a:srgbClr val="CC0000"/>
            </a:solidFill>
            <a:prstDash val="dashDot"/>
            <a:miter lim="800000"/>
            <a:headEnd/>
            <a:tailEnd/>
          </a:ln>
          <a:effectLst/>
        </p:spPr>
        <p:txBody>
          <a:bodyPr wrap="square">
            <a:spAutoFit/>
          </a:bodyPr>
          <a:lstStyle/>
          <a:p>
            <a:pPr>
              <a:spcBef>
                <a:spcPct val="50000"/>
              </a:spcBef>
            </a:pPr>
            <a:r>
              <a:rPr lang="ar-SA" sz="3200" b="1" dirty="0" smtClean="0">
                <a:solidFill>
                  <a:schemeClr val="bg1"/>
                </a:solidFill>
              </a:rPr>
              <a:t>في </a:t>
            </a:r>
            <a:r>
              <a:rPr lang="ar-SA" sz="3200" b="1" dirty="0">
                <a:solidFill>
                  <a:schemeClr val="bg1"/>
                </a:solidFill>
              </a:rPr>
              <a:t>رواية الثوري    "</a:t>
            </a:r>
            <a:r>
              <a:rPr lang="ar-SA" sz="3200" b="1" dirty="0">
                <a:solidFill>
                  <a:srgbClr val="FFFF99"/>
                </a:solidFill>
              </a:rPr>
              <a:t>وتسألون الله الذي لكم</a:t>
            </a:r>
            <a:r>
              <a:rPr lang="ar-SA" sz="3200" b="1" dirty="0">
                <a:solidFill>
                  <a:schemeClr val="bg1"/>
                </a:solidFill>
              </a:rPr>
              <a:t>” أي بأن يلهمهم إنصافَكم، أو يُبدلكم خيرًا منهم في حديث يزيد بن سلمة الجعفي عند الطبراني أنه قال: "يا رسول الله! إن كان علينا أمراء يأخذون الحق الذي لنا أنقاتلهم؟ قال: </a:t>
            </a:r>
            <a:endParaRPr lang="ar-SA" sz="3200" b="1" dirty="0" smtClean="0">
              <a:solidFill>
                <a:schemeClr val="bg1"/>
              </a:solidFill>
            </a:endParaRPr>
          </a:p>
          <a:p>
            <a:pPr>
              <a:spcBef>
                <a:spcPct val="50000"/>
              </a:spcBef>
            </a:pPr>
            <a:r>
              <a:rPr lang="ar-SA" sz="3200" b="1" dirty="0" smtClean="0">
                <a:solidFill>
                  <a:schemeClr val="bg1"/>
                </a:solidFill>
              </a:rPr>
              <a:t>(</a:t>
            </a:r>
            <a:r>
              <a:rPr lang="ar-SA" sz="5400" b="1" dirty="0">
                <a:solidFill>
                  <a:schemeClr val="bg1"/>
                </a:solidFill>
              </a:rPr>
              <a:t>لا</a:t>
            </a:r>
            <a:r>
              <a:rPr lang="ar-SA" sz="3200" b="1" dirty="0">
                <a:solidFill>
                  <a:schemeClr val="bg1"/>
                </a:solidFill>
              </a:rPr>
              <a:t>، عليهم ما حُمِّلوا وعليكم ما حُمِّلتم)</a:t>
            </a:r>
            <a:endParaRPr lang="en-US" sz="3200" b="1" dirty="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08586"/>
                                        </p:tgtEl>
                                        <p:attrNameLst>
                                          <p:attrName>style.visibility</p:attrName>
                                        </p:attrNameLst>
                                      </p:cBhvr>
                                      <p:to>
                                        <p:strVal val="visible"/>
                                      </p:to>
                                    </p:set>
                                    <p:anim calcmode="lin" valueType="num">
                                      <p:cBhvr>
                                        <p:cTn id="7" dur="2000" fill="hold"/>
                                        <p:tgtEl>
                                          <p:spTgt spid="408586"/>
                                        </p:tgtEl>
                                        <p:attrNameLst>
                                          <p:attrName>ppt_w</p:attrName>
                                        </p:attrNameLst>
                                      </p:cBhvr>
                                      <p:tavLst>
                                        <p:tav tm="0">
                                          <p:val>
                                            <p:fltVal val="0"/>
                                          </p:val>
                                        </p:tav>
                                        <p:tav tm="100000">
                                          <p:val>
                                            <p:strVal val="#ppt_w"/>
                                          </p:val>
                                        </p:tav>
                                      </p:tavLst>
                                    </p:anim>
                                    <p:anim calcmode="lin" valueType="num">
                                      <p:cBhvr>
                                        <p:cTn id="8" dur="2000" fill="hold"/>
                                        <p:tgtEl>
                                          <p:spTgt spid="40858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8587"/>
                                        </p:tgtEl>
                                        <p:attrNameLst>
                                          <p:attrName>style.visibility</p:attrName>
                                        </p:attrNameLst>
                                      </p:cBhvr>
                                      <p:to>
                                        <p:strVal val="visible"/>
                                      </p:to>
                                    </p:set>
                                    <p:anim calcmode="lin" valueType="num">
                                      <p:cBhvr additive="base">
                                        <p:cTn id="13" dur="500" fill="hold"/>
                                        <p:tgtEl>
                                          <p:spTgt spid="408587"/>
                                        </p:tgtEl>
                                        <p:attrNameLst>
                                          <p:attrName>ppt_x</p:attrName>
                                        </p:attrNameLst>
                                      </p:cBhvr>
                                      <p:tavLst>
                                        <p:tav tm="0">
                                          <p:val>
                                            <p:strVal val="0-#ppt_w/2"/>
                                          </p:val>
                                        </p:tav>
                                        <p:tav tm="100000">
                                          <p:val>
                                            <p:strVal val="#ppt_x"/>
                                          </p:val>
                                        </p:tav>
                                      </p:tavLst>
                                    </p:anim>
                                    <p:anim calcmode="lin" valueType="num">
                                      <p:cBhvr additive="base">
                                        <p:cTn id="14" dur="500" fill="hold"/>
                                        <p:tgtEl>
                                          <p:spTgt spid="4085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8586" grpId="0" animBg="1"/>
      <p:bldP spid="40858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Rectangle 2"/>
          <p:cNvSpPr>
            <a:spLocks noGrp="1" noChangeArrowheads="1"/>
          </p:cNvSpPr>
          <p:nvPr>
            <p:ph type="title"/>
          </p:nvPr>
        </p:nvSpPr>
        <p:spPr>
          <a:xfrm>
            <a:off x="323528" y="404664"/>
            <a:ext cx="8229600" cy="1143000"/>
          </a:xfrm>
          <a:ln>
            <a:solidFill>
              <a:srgbClr val="CC0000"/>
            </a:solidFill>
          </a:ln>
        </p:spPr>
        <p:txBody>
          <a:bodyPr/>
          <a:lstStyle/>
          <a:p>
            <a:r>
              <a:rPr lang="ar-SA" sz="6600" dirty="0">
                <a:solidFill>
                  <a:schemeClr val="folHlink"/>
                </a:solidFill>
              </a:rPr>
              <a:t>كيف </a:t>
            </a:r>
            <a:r>
              <a:rPr lang="ar-SA" sz="6600" dirty="0" smtClean="0">
                <a:solidFill>
                  <a:schemeClr val="folHlink"/>
                </a:solidFill>
              </a:rPr>
              <a:t>يسألون </a:t>
            </a:r>
            <a:r>
              <a:rPr lang="ar-SA" sz="6600" dirty="0">
                <a:solidFill>
                  <a:schemeClr val="folHlink"/>
                </a:solidFill>
              </a:rPr>
              <a:t>الله حقهم؟</a:t>
            </a:r>
            <a:endParaRPr lang="en-US" sz="6600" dirty="0">
              <a:solidFill>
                <a:schemeClr val="folHlink"/>
              </a:solidFill>
            </a:endParaRPr>
          </a:p>
        </p:txBody>
      </p:sp>
      <p:sp>
        <p:nvSpPr>
          <p:cNvPr id="356355" name="Rectangle 3"/>
          <p:cNvSpPr>
            <a:spLocks noGrp="1" noChangeArrowheads="1"/>
          </p:cNvSpPr>
          <p:nvPr>
            <p:ph type="body" idx="1"/>
          </p:nvPr>
        </p:nvSpPr>
        <p:spPr>
          <a:xfrm>
            <a:off x="457200" y="1600200"/>
            <a:ext cx="7786688" cy="4525963"/>
          </a:xfrm>
        </p:spPr>
        <p:txBody>
          <a:bodyPr/>
          <a:lstStyle/>
          <a:p>
            <a:pPr algn="ctr"/>
            <a:r>
              <a:rPr lang="ar-SA" sz="4400">
                <a:solidFill>
                  <a:srgbClr val="FFFF66"/>
                </a:solidFill>
              </a:rPr>
              <a:t>ذكر العيني"قال زيد</a:t>
            </a:r>
            <a:r>
              <a:rPr lang="ar-SA" sz="7200">
                <a:solidFill>
                  <a:schemeClr val="bg1"/>
                </a:solidFill>
              </a:rPr>
              <a:t> يسألون الله سرًّا، لأنهم إذا سألوه جهرًا كان سبًّا للولاة، ويؤدي إلى الفتنة“</a:t>
            </a:r>
            <a:endParaRPr lang="en-US" sz="720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56354"/>
                                        </p:tgtEl>
                                        <p:attrNameLst>
                                          <p:attrName>style.visibility</p:attrName>
                                        </p:attrNameLst>
                                      </p:cBhvr>
                                      <p:to>
                                        <p:strVal val="visible"/>
                                      </p:to>
                                    </p:set>
                                    <p:animEffect transition="in" filter="box(in)">
                                      <p:cBhvr>
                                        <p:cTn id="7" dur="500"/>
                                        <p:tgtEl>
                                          <p:spTgt spid="356354"/>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356355">
                                            <p:txEl>
                                              <p:pRg st="0" end="0"/>
                                            </p:txEl>
                                          </p:spTgt>
                                        </p:tgtEl>
                                        <p:attrNameLst>
                                          <p:attrName>style.visibility</p:attrName>
                                        </p:attrNameLst>
                                      </p:cBhvr>
                                      <p:to>
                                        <p:strVal val="visible"/>
                                      </p:to>
                                    </p:set>
                                    <p:anim calcmode="lin" valueType="num">
                                      <p:cBhvr>
                                        <p:cTn id="12" dur="1000" fill="hold"/>
                                        <p:tgtEl>
                                          <p:spTgt spid="356355">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356355">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3563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6354" grpId="0" animBg="1"/>
      <p:bldP spid="35635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228600" y="457200"/>
            <a:ext cx="8231188" cy="6019800"/>
          </a:xfrm>
          <a:noFill/>
          <a:ln/>
        </p:spPr>
        <p:txBody>
          <a:bodyPr/>
          <a:lstStyle/>
          <a:p>
            <a:pPr algn="just">
              <a:lnSpc>
                <a:spcPct val="130000"/>
              </a:lnSpc>
            </a:pPr>
            <a:r>
              <a:rPr lang="ar-SA" sz="5400" b="1" dirty="0" smtClean="0">
                <a:solidFill>
                  <a:schemeClr val="bg1"/>
                </a:solidFill>
                <a:effectLst>
                  <a:outerShdw blurRad="38100" dist="38100" dir="2700000" algn="tl">
                    <a:srgbClr val="C0C0C0"/>
                  </a:outerShdw>
                </a:effectLst>
                <a:cs typeface="AL-Hotham" pitchFamily="2" charset="-78"/>
              </a:rPr>
              <a:t> </a:t>
            </a:r>
            <a:r>
              <a:rPr lang="ar-SA" sz="5400" b="1" dirty="0">
                <a:solidFill>
                  <a:schemeClr val="bg1"/>
                </a:solidFill>
                <a:effectLst>
                  <a:outerShdw blurRad="38100" dist="38100" dir="2700000" algn="tl">
                    <a:srgbClr val="C0C0C0"/>
                  </a:outerShdw>
                </a:effectLst>
                <a:cs typeface="AL-Hotham" pitchFamily="2" charset="-78"/>
              </a:rPr>
              <a:t>عَنْ </a:t>
            </a:r>
            <a:r>
              <a:rPr lang="ar-SA" sz="5400" b="1" dirty="0">
                <a:solidFill>
                  <a:schemeClr val="folHlink"/>
                </a:solidFill>
                <a:effectLst>
                  <a:outerShdw blurRad="38100" dist="38100" dir="2700000" algn="tl">
                    <a:srgbClr val="C0C0C0"/>
                  </a:outerShdw>
                </a:effectLst>
                <a:cs typeface="AL-Hotham" pitchFamily="2" charset="-78"/>
              </a:rPr>
              <a:t>ابْنِ عَبَّاسٍ</a:t>
            </a:r>
            <a:r>
              <a:rPr lang="ar-SA" sz="5400" b="1" dirty="0">
                <a:solidFill>
                  <a:schemeClr val="bg1"/>
                </a:solidFill>
                <a:effectLst>
                  <a:outerShdw blurRad="38100" dist="38100" dir="2700000" algn="tl">
                    <a:srgbClr val="C0C0C0"/>
                  </a:outerShdw>
                </a:effectLst>
                <a:cs typeface="AL-Hotham" pitchFamily="2" charset="-78"/>
              </a:rPr>
              <a:t> عَنْ النَّبِيِّ صَلَّى اللَّهُ عَلَيْهِ وَسَلَّمَ قَالَ: </a:t>
            </a:r>
            <a:r>
              <a:rPr lang="ar-SA" sz="5400" b="1" dirty="0">
                <a:solidFill>
                  <a:srgbClr val="FFFF66"/>
                </a:solidFill>
                <a:cs typeface="AL-Hotham" pitchFamily="2" charset="-78"/>
              </a:rPr>
              <a:t>(مَنْ كَرِهَ مِنْ أَمِيرِهِ شَيْئًا فَلْيَصْبِرْ؛ فَإِنَّهُ مَنْ خَرَجَ مِنْ السُّلْطَانِ شِبْرًا؛ مَاتَ مِيتَةً جَاهِلِيَّةً)</a:t>
            </a:r>
            <a:r>
              <a:rPr lang="ar-SA" sz="5400" b="1" dirty="0">
                <a:solidFill>
                  <a:srgbClr val="FFFF66"/>
                </a:solidFill>
                <a:cs typeface="AL-Mohanad" pitchFamily="2" charset="-78"/>
              </a:rPr>
              <a:t>.</a:t>
            </a:r>
            <a:endParaRPr lang="en-US" sz="5400" b="1" dirty="0">
              <a:solidFill>
                <a:srgbClr val="FFFF66"/>
              </a:solidFill>
              <a:cs typeface="AL-Mohanad" pitchFamily="2" charset="-78"/>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4" name="Text Box 4"/>
          <p:cNvSpPr txBox="1">
            <a:spLocks noChangeArrowheads="1"/>
          </p:cNvSpPr>
          <p:nvPr/>
        </p:nvSpPr>
        <p:spPr bwMode="auto">
          <a:xfrm>
            <a:off x="250825" y="333375"/>
            <a:ext cx="7920038" cy="3990975"/>
          </a:xfrm>
          <a:prstGeom prst="rect">
            <a:avLst/>
          </a:prstGeom>
          <a:noFill/>
          <a:ln w="9525">
            <a:noFill/>
            <a:miter lim="800000"/>
            <a:headEnd/>
            <a:tailEnd/>
          </a:ln>
          <a:effectLst/>
        </p:spPr>
        <p:txBody>
          <a:bodyPr>
            <a:spAutoFit/>
          </a:bodyPr>
          <a:lstStyle/>
          <a:p>
            <a:pPr>
              <a:spcBef>
                <a:spcPct val="50000"/>
              </a:spcBef>
            </a:pPr>
            <a:r>
              <a:rPr lang="ar-SA" sz="3200" b="1">
                <a:solidFill>
                  <a:schemeClr val="bg1"/>
                </a:solidFill>
              </a:rPr>
              <a:t>قال الحافظ ابن حجر: قال ابن بطال: </a:t>
            </a:r>
            <a:r>
              <a:rPr lang="ar-SA" sz="3200" b="1">
                <a:solidFill>
                  <a:srgbClr val="FFFF99"/>
                </a:solidFill>
              </a:rPr>
              <a:t>في الحديث حجة في ترك الخروج على السلطان ولو جار، وقد أجمع الفقهاء على وجوب طاعة السلطان المتغلب والجهاد معه، وأن طاعته خير من الخروج عليه، لِما في ذلك من حقن الدماء، وتسكين الدهماء، وحجتهم هذا الخبر وغيره مما يساعده، ولم يستثنوا من ذلك إلا إذا وقع من السلطان الكفرُ الصريح، فلا تجوز طاعته في ذلك، بل تجب مجاهدته لمن قدر عليها كما في الحديث الذي بعده” </a:t>
            </a:r>
            <a:r>
              <a:rPr lang="ar-SA" sz="3200" b="1">
                <a:solidFill>
                  <a:schemeClr val="bg1"/>
                </a:solidFill>
              </a:rPr>
              <a:t>انتهى كلامه</a:t>
            </a:r>
            <a:endParaRPr lang="en-US" sz="3200" b="1">
              <a:solidFill>
                <a:schemeClr val="bg1"/>
              </a:solidFill>
            </a:endParaRPr>
          </a:p>
        </p:txBody>
      </p:sp>
      <p:sp>
        <p:nvSpPr>
          <p:cNvPr id="143365" name="Text Box 5"/>
          <p:cNvSpPr txBox="1">
            <a:spLocks noChangeArrowheads="1"/>
          </p:cNvSpPr>
          <p:nvPr/>
        </p:nvSpPr>
        <p:spPr bwMode="auto">
          <a:xfrm>
            <a:off x="323850" y="4508500"/>
            <a:ext cx="7956550" cy="1800225"/>
          </a:xfrm>
          <a:prstGeom prst="rect">
            <a:avLst/>
          </a:prstGeom>
          <a:noFill/>
          <a:ln w="9525">
            <a:noFill/>
            <a:miter lim="800000"/>
            <a:headEnd/>
            <a:tailEnd/>
          </a:ln>
          <a:effectLst/>
        </p:spPr>
        <p:txBody>
          <a:bodyPr>
            <a:spAutoFit/>
          </a:bodyPr>
          <a:lstStyle/>
          <a:p>
            <a:pPr algn="r"/>
            <a:r>
              <a:rPr lang="ar-SA" sz="4000" b="1">
                <a:solidFill>
                  <a:schemeClr val="bg1"/>
                </a:solidFill>
              </a:rPr>
              <a:t>قال العيني</a:t>
            </a:r>
            <a:endParaRPr lang="en-US" sz="3600" b="1">
              <a:solidFill>
                <a:srgbClr val="99FF33"/>
              </a:solidFill>
            </a:endParaRPr>
          </a:p>
          <a:p>
            <a:r>
              <a:rPr lang="ar-SA" sz="3600" b="1">
                <a:solidFill>
                  <a:srgbClr val="99FF33"/>
                </a:solidFill>
              </a:rPr>
              <a:t>وفيه :-</a:t>
            </a:r>
            <a:r>
              <a:rPr lang="ar-SA" sz="3600" b="1">
                <a:solidFill>
                  <a:schemeClr val="bg1"/>
                </a:solidFill>
              </a:rPr>
              <a:t> </a:t>
            </a:r>
            <a:r>
              <a:rPr lang="ar-SA" sz="3600" b="1">
                <a:solidFill>
                  <a:srgbClr val="FFFF66"/>
                </a:solidFill>
              </a:rPr>
              <a:t>دليل على أن السلطان لا ينعزل بالفسق والظلم ولا تجوز منازعته في السلطنة بذلك</a:t>
            </a:r>
            <a:endParaRPr lang="en-US">
              <a:solidFill>
                <a:srgbClr val="FFFF66"/>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43364"/>
                                        </p:tgtEl>
                                        <p:attrNameLst>
                                          <p:attrName>style.visibility</p:attrName>
                                        </p:attrNameLst>
                                      </p:cBhvr>
                                      <p:to>
                                        <p:strVal val="visible"/>
                                      </p:to>
                                    </p:set>
                                    <p:anim calcmode="lin" valueType="num">
                                      <p:cBhvr>
                                        <p:cTn id="7" dur="2000" fill="hold"/>
                                        <p:tgtEl>
                                          <p:spTgt spid="143364"/>
                                        </p:tgtEl>
                                        <p:attrNameLst>
                                          <p:attrName>ppt_x</p:attrName>
                                        </p:attrNameLst>
                                      </p:cBhvr>
                                      <p:tavLst>
                                        <p:tav tm="0">
                                          <p:val>
                                            <p:strVal val="#ppt_x-.2"/>
                                          </p:val>
                                        </p:tav>
                                        <p:tav tm="100000">
                                          <p:val>
                                            <p:strVal val="#ppt_x"/>
                                          </p:val>
                                        </p:tav>
                                      </p:tavLst>
                                    </p:anim>
                                    <p:anim calcmode="lin" valueType="num">
                                      <p:cBhvr>
                                        <p:cTn id="8" dur="2000" fill="hold"/>
                                        <p:tgtEl>
                                          <p:spTgt spid="143364"/>
                                        </p:tgtEl>
                                        <p:attrNameLst>
                                          <p:attrName>ppt_y</p:attrName>
                                        </p:attrNameLst>
                                      </p:cBhvr>
                                      <p:tavLst>
                                        <p:tav tm="0">
                                          <p:val>
                                            <p:strVal val="#ppt_y"/>
                                          </p:val>
                                        </p:tav>
                                        <p:tav tm="100000">
                                          <p:val>
                                            <p:strVal val="#ppt_y"/>
                                          </p:val>
                                        </p:tav>
                                      </p:tavLst>
                                    </p:anim>
                                    <p:animEffect transition="in" filter="wipe(right)" prLst="gradientSize: 0.1">
                                      <p:cBhvr>
                                        <p:cTn id="9" dur="2000"/>
                                        <p:tgtEl>
                                          <p:spTgt spid="14336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iterate type="lt">
                                    <p:tmAbs val="75"/>
                                  </p:iterate>
                                  <p:childTnLst>
                                    <p:set>
                                      <p:cBhvr>
                                        <p:cTn id="13" dur="1" fill="hold">
                                          <p:stCondLst>
                                            <p:cond delay="74"/>
                                          </p:stCondLst>
                                        </p:cTn>
                                        <p:tgtEl>
                                          <p:spTgt spid="1433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4" grpId="0"/>
      <p:bldP spid="143365"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228600" y="457200"/>
            <a:ext cx="8159750" cy="6019800"/>
          </a:xfrm>
          <a:noFill/>
          <a:ln/>
        </p:spPr>
        <p:txBody>
          <a:bodyPr/>
          <a:lstStyle/>
          <a:p>
            <a:pPr>
              <a:lnSpc>
                <a:spcPct val="115000"/>
              </a:lnSpc>
            </a:pPr>
            <a:r>
              <a:rPr lang="ar-SA" sz="4600" b="1" dirty="0" smtClean="0">
                <a:solidFill>
                  <a:schemeClr val="bg1"/>
                </a:solidFill>
                <a:effectLst>
                  <a:outerShdw blurRad="38100" dist="38100" dir="2700000" algn="tl">
                    <a:srgbClr val="C0C0C0"/>
                  </a:outerShdw>
                </a:effectLst>
                <a:cs typeface="AL-Mohanad" pitchFamily="2" charset="-78"/>
              </a:rPr>
              <a:t>قَالَ </a:t>
            </a:r>
            <a:r>
              <a:rPr lang="ar-SA" sz="4600" b="1" dirty="0">
                <a:solidFill>
                  <a:schemeClr val="bg1"/>
                </a:solidFill>
                <a:effectLst>
                  <a:outerShdw blurRad="38100" dist="38100" dir="2700000" algn="tl">
                    <a:srgbClr val="C0C0C0"/>
                  </a:outerShdw>
                </a:effectLst>
                <a:cs typeface="AL-Mohanad" pitchFamily="2" charset="-78"/>
              </a:rPr>
              <a:t>أَبُو هُرَيْرَةَ: سَمِعْتُ الصَّادِقَ </a:t>
            </a:r>
            <a:r>
              <a:rPr lang="ar-SA" sz="4600" b="1" dirty="0" err="1">
                <a:solidFill>
                  <a:schemeClr val="bg1"/>
                </a:solidFill>
                <a:effectLst>
                  <a:outerShdw blurRad="38100" dist="38100" dir="2700000" algn="tl">
                    <a:srgbClr val="C0C0C0"/>
                  </a:outerShdw>
                </a:effectLst>
                <a:cs typeface="AL-Mohanad" pitchFamily="2" charset="-78"/>
              </a:rPr>
              <a:t>الْمَصْدُوقَ</a:t>
            </a:r>
            <a:r>
              <a:rPr lang="ar-SA" sz="4600" b="1" dirty="0">
                <a:solidFill>
                  <a:schemeClr val="bg1"/>
                </a:solidFill>
                <a:effectLst>
                  <a:outerShdw blurRad="38100" dist="38100" dir="2700000" algn="tl">
                    <a:srgbClr val="C0C0C0"/>
                  </a:outerShdw>
                </a:effectLst>
                <a:cs typeface="AL-Mohanad" pitchFamily="2" charset="-78"/>
              </a:rPr>
              <a:t> يَقُولُ: </a:t>
            </a:r>
            <a:r>
              <a:rPr lang="ar-SA" sz="4600" b="1" dirty="0" smtClean="0">
                <a:solidFill>
                  <a:schemeClr val="bg1"/>
                </a:solidFill>
                <a:effectLst>
                  <a:outerShdw blurRad="38100" dist="38100" dir="2700000" algn="tl">
                    <a:srgbClr val="C0C0C0"/>
                  </a:outerShdw>
                </a:effectLst>
                <a:cs typeface="AL-Mohanad" pitchFamily="2" charset="-78"/>
              </a:rPr>
              <a:t/>
            </a:r>
            <a:br>
              <a:rPr lang="ar-SA" sz="4600" b="1" dirty="0" smtClean="0">
                <a:solidFill>
                  <a:schemeClr val="bg1"/>
                </a:solidFill>
                <a:effectLst>
                  <a:outerShdw blurRad="38100" dist="38100" dir="2700000" algn="tl">
                    <a:srgbClr val="C0C0C0"/>
                  </a:outerShdw>
                </a:effectLst>
                <a:cs typeface="AL-Mohanad" pitchFamily="2" charset="-78"/>
              </a:rPr>
            </a:br>
            <a:r>
              <a:rPr lang="ar-SA" sz="6600" b="1" dirty="0" smtClean="0">
                <a:solidFill>
                  <a:srgbClr val="FFFF66"/>
                </a:solidFill>
                <a:cs typeface="AL-Mohanad" pitchFamily="2" charset="-78"/>
              </a:rPr>
              <a:t>(</a:t>
            </a:r>
            <a:r>
              <a:rPr lang="ar-SA" sz="6600" b="1" dirty="0">
                <a:solidFill>
                  <a:srgbClr val="FFFF66"/>
                </a:solidFill>
                <a:cs typeface="AL-Mohanad" pitchFamily="2" charset="-78"/>
              </a:rPr>
              <a:t>هَلَكَةُ أُمَّتِي عَلَى يَدَيْ غِلْمَةٍ مِنْ قُرَيْشٍ</a:t>
            </a:r>
            <a:r>
              <a:rPr lang="ar-SA" sz="6600" b="1" dirty="0" smtClean="0">
                <a:solidFill>
                  <a:srgbClr val="FFFF66"/>
                </a:solidFill>
                <a:cs typeface="AL-Mohanad" pitchFamily="2" charset="-78"/>
              </a:rPr>
              <a:t>) </a:t>
            </a:r>
            <a:endParaRPr lang="en-US" sz="6600" b="1" dirty="0">
              <a:solidFill>
                <a:srgbClr val="FFFF66"/>
              </a:solidFill>
              <a:cs typeface="AL-Mohanad" pitchFamily="2" charset="-78"/>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subTitle" idx="1"/>
          </p:nvPr>
        </p:nvSpPr>
        <p:spPr>
          <a:xfrm>
            <a:off x="323528" y="908720"/>
            <a:ext cx="8316416" cy="4968552"/>
          </a:xfrm>
          <a:effectLst>
            <a:outerShdw dist="85194" dir="3806097" algn="ctr" rotWithShape="0">
              <a:schemeClr val="bg2"/>
            </a:outerShdw>
          </a:effectLst>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ar-SA"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L-Hotham" pitchFamily="2" charset="-78"/>
                <a:cs typeface="DecoType Naskh Variants" pitchFamily="2" charset="-78"/>
              </a:rPr>
              <a:t>حقيقة ما نحن فيه من الفتن وما الأمة صائرة إليه إن لم ترجع للكتاب والسنة  </a:t>
            </a:r>
            <a:endParaRPr lang="en-US" sz="9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L-Hotham" pitchFamily="2" charset="-78"/>
              <a:cs typeface="DecoType Naskh Variants"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fade">
                                      <p:cBhvr>
                                        <p:cTn id="7" dur="770" decel="100000"/>
                                        <p:tgtEl>
                                          <p:spTgt spid="6147">
                                            <p:txEl>
                                              <p:pRg st="0" end="0"/>
                                            </p:txEl>
                                          </p:spTgt>
                                        </p:tgtEl>
                                      </p:cBhvr>
                                    </p:animEffect>
                                    <p:animScale>
                                      <p:cBhvr>
                                        <p:cTn id="8" dur="770" decel="100000"/>
                                        <p:tgtEl>
                                          <p:spTgt spid="6147">
                                            <p:txEl>
                                              <p:pRg st="0" end="0"/>
                                            </p:txEl>
                                          </p:spTgt>
                                        </p:tgtEl>
                                      </p:cBhvr>
                                      <p:from x="10000" y="10000"/>
                                      <p:to x="200000" y="450000"/>
                                    </p:animScale>
                                    <p:animScale>
                                      <p:cBhvr>
                                        <p:cTn id="9" dur="1230" accel="100000" fill="hold">
                                          <p:stCondLst>
                                            <p:cond delay="770"/>
                                          </p:stCondLst>
                                        </p:cTn>
                                        <p:tgtEl>
                                          <p:spTgt spid="6147">
                                            <p:txEl>
                                              <p:pRg st="0" end="0"/>
                                            </p:txEl>
                                          </p:spTgt>
                                        </p:tgtEl>
                                      </p:cBhvr>
                                      <p:from x="200000" y="450000"/>
                                      <p:to x="100000" y="100000"/>
                                    </p:animScale>
                                    <p:set>
                                      <p:cBhvr>
                                        <p:cTn id="10" dur="770" fill="hold"/>
                                        <p:tgtEl>
                                          <p:spTgt spid="6147">
                                            <p:txEl>
                                              <p:pRg st="0" end="0"/>
                                            </p:txEl>
                                          </p:spTgt>
                                        </p:tgtEl>
                                        <p:attrNameLst>
                                          <p:attrName>ppt_x</p:attrName>
                                        </p:attrNameLst>
                                      </p:cBhvr>
                                      <p:to>
                                        <p:strVal val="(0.5)"/>
                                      </p:to>
                                    </p:set>
                                    <p:anim from="(0.5)" to="(#ppt_x)" calcmode="lin" valueType="num">
                                      <p:cBhvr>
                                        <p:cTn id="11" dur="1230" accel="100000" fill="hold">
                                          <p:stCondLst>
                                            <p:cond delay="770"/>
                                          </p:stCondLst>
                                        </p:cTn>
                                        <p:tgtEl>
                                          <p:spTgt spid="6147">
                                            <p:txEl>
                                              <p:pRg st="0" end="0"/>
                                            </p:txEl>
                                          </p:spTgt>
                                        </p:tgtEl>
                                        <p:attrNameLst>
                                          <p:attrName>ppt_x</p:attrName>
                                        </p:attrNameLst>
                                      </p:cBhvr>
                                    </p:anim>
                                    <p:set>
                                      <p:cBhvr>
                                        <p:cTn id="12" dur="770" fill="hold"/>
                                        <p:tgtEl>
                                          <p:spTgt spid="6147">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6147">
                                            <p:txEl>
                                              <p:pRg st="0" end="0"/>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0" name="Text Box 4"/>
          <p:cNvSpPr txBox="1">
            <a:spLocks noChangeArrowheads="1"/>
          </p:cNvSpPr>
          <p:nvPr/>
        </p:nvSpPr>
        <p:spPr bwMode="auto">
          <a:xfrm>
            <a:off x="323850" y="1268413"/>
            <a:ext cx="7993063" cy="4524315"/>
          </a:xfrm>
          <a:prstGeom prst="rect">
            <a:avLst/>
          </a:prstGeom>
          <a:noFill/>
          <a:ln w="9525">
            <a:solidFill>
              <a:srgbClr val="CC0000"/>
            </a:solidFill>
            <a:prstDash val="dashDot"/>
            <a:miter lim="800000"/>
            <a:headEnd/>
            <a:tailEnd/>
          </a:ln>
          <a:effectLst/>
        </p:spPr>
        <p:txBody>
          <a:bodyPr>
            <a:spAutoFit/>
          </a:bodyPr>
          <a:lstStyle/>
          <a:p>
            <a:pPr>
              <a:spcBef>
                <a:spcPct val="50000"/>
              </a:spcBef>
            </a:pPr>
            <a:r>
              <a:rPr lang="ar-SA" sz="3200" b="1" dirty="0" smtClean="0">
                <a:solidFill>
                  <a:schemeClr val="bg1"/>
                </a:solidFill>
                <a:effectLst>
                  <a:outerShdw blurRad="38100" dist="38100" dir="2700000" algn="tl">
                    <a:srgbClr val="C0C0C0"/>
                  </a:outerShdw>
                </a:effectLst>
                <a:latin typeface="+mn-lt"/>
                <a:cs typeface="+mn-cs"/>
              </a:rPr>
              <a:t>قَالَ أَبُو هُرَيْرَةَ: سَمِعْتُ الصَّادِقَ </a:t>
            </a:r>
            <a:r>
              <a:rPr lang="ar-SA" sz="3200" b="1" dirty="0" err="1" smtClean="0">
                <a:solidFill>
                  <a:schemeClr val="bg1"/>
                </a:solidFill>
                <a:effectLst>
                  <a:outerShdw blurRad="38100" dist="38100" dir="2700000" algn="tl">
                    <a:srgbClr val="C0C0C0"/>
                  </a:outerShdw>
                </a:effectLst>
                <a:latin typeface="+mn-lt"/>
                <a:cs typeface="+mn-cs"/>
              </a:rPr>
              <a:t>الْمَصْدُوقَ</a:t>
            </a:r>
            <a:r>
              <a:rPr lang="ar-SA" sz="3200" b="1" dirty="0" smtClean="0">
                <a:solidFill>
                  <a:schemeClr val="bg1"/>
                </a:solidFill>
                <a:effectLst>
                  <a:outerShdw blurRad="38100" dist="38100" dir="2700000" algn="tl">
                    <a:srgbClr val="C0C0C0"/>
                  </a:outerShdw>
                </a:effectLst>
                <a:latin typeface="+mn-lt"/>
                <a:cs typeface="+mn-cs"/>
              </a:rPr>
              <a:t> يَقُولُ: </a:t>
            </a:r>
            <a:r>
              <a:rPr lang="ar-SA" sz="3200" b="1" dirty="0" smtClean="0">
                <a:solidFill>
                  <a:srgbClr val="FFFF66"/>
                </a:solidFill>
                <a:latin typeface="+mn-lt"/>
                <a:cs typeface="+mn-cs"/>
              </a:rPr>
              <a:t>(هَلَكَةُ أُمَّتِي عَلَى يَدَيْ غِلْمَةٍ مِنْ قُرَيْشٍ) </a:t>
            </a:r>
            <a:r>
              <a:rPr lang="ar-SA" sz="3200" b="1" dirty="0" smtClean="0">
                <a:solidFill>
                  <a:srgbClr val="FF9900"/>
                </a:solidFill>
                <a:latin typeface="+mn-lt"/>
                <a:cs typeface="+mn-cs"/>
              </a:rPr>
              <a:t>قال </a:t>
            </a:r>
            <a:r>
              <a:rPr lang="ar-SA" sz="3200" b="1" dirty="0">
                <a:solidFill>
                  <a:srgbClr val="FF9900"/>
                </a:solidFill>
              </a:rPr>
              <a:t>ابن بطال</a:t>
            </a:r>
            <a:r>
              <a:rPr lang="ar-SA" sz="3200" b="1" dirty="0">
                <a:solidFill>
                  <a:schemeClr val="bg1"/>
                </a:solidFill>
              </a:rPr>
              <a:t>: وفي هذا الحديث أيضًا حجة لجماعة الأمة في  ترْكِ القيام على أئمة الجور ووجوب السمع والطاعة لهم  ، ألا ترى أنه عليه السلام قد أعلم أبا هريرة </a:t>
            </a:r>
            <a:r>
              <a:rPr lang="ar-SA" sz="3200" b="1" dirty="0">
                <a:solidFill>
                  <a:schemeClr val="bg1"/>
                </a:solidFill>
                <a:sym typeface="AGA Arabesque" pitchFamily="2" charset="2"/>
              </a:rPr>
              <a:t> بأسمائهم  وأسماء آبائهم، </a:t>
            </a:r>
            <a:r>
              <a:rPr lang="ar-SA" sz="3200" b="1" dirty="0">
                <a:solidFill>
                  <a:srgbClr val="99FF33"/>
                </a:solidFill>
                <a:cs typeface="PT Bold Heading" pitchFamily="2" charset="-78"/>
                <a:sym typeface="AGA Arabesque" pitchFamily="2" charset="2"/>
              </a:rPr>
              <a:t>ولم يأمره بالخروج عليهم ولا محاربتهم</a:t>
            </a:r>
            <a:r>
              <a:rPr lang="ar-SA" sz="3200" b="1" dirty="0">
                <a:solidFill>
                  <a:srgbClr val="99FF33"/>
                </a:solidFill>
                <a:sym typeface="AGA Arabesque" pitchFamily="2" charset="2"/>
              </a:rPr>
              <a:t>،</a:t>
            </a:r>
            <a:r>
              <a:rPr lang="ar-SA" sz="3200" b="1" dirty="0">
                <a:solidFill>
                  <a:schemeClr val="bg1"/>
                </a:solidFill>
                <a:sym typeface="AGA Arabesque" pitchFamily="2" charset="2"/>
              </a:rPr>
              <a:t>وإن كان قد أخبر أن هلاك أمته على أيديهم،إذ الخروج أشد في الهلاك وأقوى في الاستئصال، فاختارعليه السلام لأمته أيسر الأمرين  أخفَّ الهلاكين</a:t>
            </a:r>
            <a:r>
              <a:rPr lang="ar-SA" sz="3200" b="1" dirty="0" smtClean="0">
                <a:solidFill>
                  <a:schemeClr val="bg1"/>
                </a:solidFill>
                <a:sym typeface="AGA Arabesque" pitchFamily="2" charset="2"/>
              </a:rPr>
              <a:t>.</a:t>
            </a:r>
            <a:endParaRPr lang="ar-SA" sz="3200" b="1" dirty="0">
              <a:solidFill>
                <a:schemeClr val="bg1"/>
              </a:solidFill>
              <a:sym typeface="AGA Arabesque" pitchFamily="2" charset="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86020"/>
                                        </p:tgtEl>
                                        <p:attrNameLst>
                                          <p:attrName>style.visibility</p:attrName>
                                        </p:attrNameLst>
                                      </p:cBhvr>
                                      <p:to>
                                        <p:strVal val="visible"/>
                                      </p:to>
                                    </p:set>
                                    <p:anim calcmode="lin" valueType="num">
                                      <p:cBhvr>
                                        <p:cTn id="7" dur="500" fill="hold"/>
                                        <p:tgtEl>
                                          <p:spTgt spid="8602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6020"/>
                                        </p:tgtEl>
                                        <p:attrNameLst>
                                          <p:attrName>ppt_y</p:attrName>
                                        </p:attrNameLst>
                                      </p:cBhvr>
                                      <p:tavLst>
                                        <p:tav tm="0">
                                          <p:val>
                                            <p:strVal val="#ppt_y"/>
                                          </p:val>
                                        </p:tav>
                                        <p:tav tm="100000">
                                          <p:val>
                                            <p:strVal val="#ppt_y"/>
                                          </p:val>
                                        </p:tav>
                                      </p:tavLst>
                                    </p:anim>
                                    <p:anim calcmode="lin" valueType="num">
                                      <p:cBhvr>
                                        <p:cTn id="9" dur="500" fill="hold"/>
                                        <p:tgtEl>
                                          <p:spTgt spid="8602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602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60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2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3" name="Rectangle 3"/>
          <p:cNvSpPr>
            <a:spLocks noChangeArrowheads="1"/>
          </p:cNvSpPr>
          <p:nvPr/>
        </p:nvSpPr>
        <p:spPr bwMode="auto">
          <a:xfrm>
            <a:off x="355600" y="404813"/>
            <a:ext cx="7816850" cy="5970865"/>
          </a:xfrm>
          <a:prstGeom prst="rect">
            <a:avLst/>
          </a:prstGeom>
          <a:noFill/>
          <a:ln w="9525">
            <a:noFill/>
            <a:miter lim="800000"/>
            <a:headEnd/>
            <a:tailEnd/>
          </a:ln>
          <a:effectLst/>
        </p:spPr>
        <p:txBody>
          <a:bodyPr>
            <a:spAutoFit/>
          </a:bodyPr>
          <a:lstStyle/>
          <a:p>
            <a:pPr>
              <a:spcBef>
                <a:spcPct val="50000"/>
              </a:spcBef>
            </a:pPr>
            <a:r>
              <a:rPr lang="ar-SA" sz="4800" b="1" dirty="0" smtClean="0">
                <a:solidFill>
                  <a:schemeClr val="bg1"/>
                </a:solidFill>
                <a:sym typeface="AGA Arabesque" pitchFamily="2" charset="2"/>
              </a:rPr>
              <a:t>روى الترمذي: قال رسول الله </a:t>
            </a:r>
            <a:r>
              <a:rPr lang="en-US" sz="4400" b="1" dirty="0" smtClean="0">
                <a:solidFill>
                  <a:schemeClr val="bg1"/>
                </a:solidFill>
                <a:sym typeface="AGA Arabesque" pitchFamily="2" charset="2"/>
              </a:rPr>
              <a:t></a:t>
            </a:r>
            <a:r>
              <a:rPr lang="ar-SA" sz="4400" b="1" dirty="0" smtClean="0">
                <a:solidFill>
                  <a:schemeClr val="bg1"/>
                </a:solidFill>
                <a:sym typeface="AGA Arabesque" pitchFamily="2" charset="2"/>
              </a:rPr>
              <a:t> "أنزل الله علي </a:t>
            </a:r>
            <a:r>
              <a:rPr lang="ar-SA" sz="4400" b="1" dirty="0" err="1" smtClean="0">
                <a:solidFill>
                  <a:schemeClr val="bg1"/>
                </a:solidFill>
                <a:sym typeface="AGA Arabesque" pitchFamily="2" charset="2"/>
              </a:rPr>
              <a:t>أمانين</a:t>
            </a:r>
            <a:r>
              <a:rPr lang="ar-SA" sz="4400" b="1" dirty="0" smtClean="0">
                <a:solidFill>
                  <a:schemeClr val="bg1"/>
                </a:solidFill>
                <a:sym typeface="AGA Arabesque" pitchFamily="2" charset="2"/>
              </a:rPr>
              <a:t> لأمتي </a:t>
            </a:r>
            <a:r>
              <a:rPr lang="ar-SA" sz="4400" b="1" dirty="0" smtClean="0">
                <a:solidFill>
                  <a:schemeClr val="bg1"/>
                </a:solidFill>
                <a:cs typeface="DecoType Naskh Variants" pitchFamily="2" charset="-78"/>
                <a:sym typeface="AGA Arabesque" pitchFamily="2" charset="2"/>
              </a:rPr>
              <a:t>{</a:t>
            </a:r>
            <a:r>
              <a:rPr lang="ar-SA" sz="4400" b="1" dirty="0" smtClean="0">
                <a:solidFill>
                  <a:srgbClr val="FFFF66"/>
                </a:solidFill>
                <a:cs typeface="DecoType Naskh Variants" pitchFamily="2" charset="-78"/>
                <a:sym typeface="AGA Arabesque" pitchFamily="2" charset="2"/>
              </a:rPr>
              <a:t>وما كان الله ليعذبهم وأنت فيهم وما كان الله معذبهم وهم يستغفرون</a:t>
            </a:r>
            <a:r>
              <a:rPr lang="ar-SA" sz="4400" b="1" dirty="0" smtClean="0">
                <a:solidFill>
                  <a:schemeClr val="bg1"/>
                </a:solidFill>
                <a:cs typeface="DecoType Naskh Variants" pitchFamily="2" charset="-78"/>
                <a:sym typeface="AGA Arabesque" pitchFamily="2" charset="2"/>
              </a:rPr>
              <a:t>}،</a:t>
            </a:r>
            <a:r>
              <a:rPr lang="ar-SA" sz="4400" b="1" dirty="0" smtClean="0">
                <a:solidFill>
                  <a:schemeClr val="bg1"/>
                </a:solidFill>
                <a:sym typeface="AGA Arabesque" pitchFamily="2" charset="2"/>
              </a:rPr>
              <a:t> فإذا مضيتُ تركتُ فيهم </a:t>
            </a:r>
            <a:r>
              <a:rPr lang="ar-SA" sz="4400" b="1" dirty="0" smtClean="0">
                <a:solidFill>
                  <a:srgbClr val="FF0000"/>
                </a:solidFill>
                <a:sym typeface="AGA Arabesque" pitchFamily="2" charset="2"/>
              </a:rPr>
              <a:t>الاستغفارَ</a:t>
            </a:r>
            <a:r>
              <a:rPr lang="ar-SA" sz="4400" b="1" dirty="0" smtClean="0">
                <a:solidFill>
                  <a:schemeClr val="bg1"/>
                </a:solidFill>
                <a:sym typeface="AGA Arabesque" pitchFamily="2" charset="2"/>
              </a:rPr>
              <a:t> إلى يوم القيامة"</a:t>
            </a:r>
            <a:r>
              <a:rPr lang="ar-SA" sz="4800" b="1" dirty="0" smtClean="0">
                <a:solidFill>
                  <a:schemeClr val="bg1"/>
                </a:solidFill>
                <a:sym typeface="AGA Arabesque" pitchFamily="2" charset="2"/>
              </a:rPr>
              <a:t> </a:t>
            </a:r>
            <a:endParaRPr lang="en-US" sz="4800" b="1" dirty="0" smtClean="0">
              <a:solidFill>
                <a:schemeClr val="bg1"/>
              </a:solidFill>
              <a:sym typeface="AGA Arabesque" pitchFamily="2" charset="2"/>
            </a:endParaRPr>
          </a:p>
          <a:p>
            <a:pPr>
              <a:spcBef>
                <a:spcPct val="50000"/>
              </a:spcBef>
            </a:pPr>
            <a:r>
              <a:rPr lang="ar-SA" sz="4400" b="1" dirty="0" smtClean="0">
                <a:solidFill>
                  <a:schemeClr val="bg1"/>
                </a:solidFill>
                <a:sym typeface="AGA Arabesque" pitchFamily="2" charset="2"/>
              </a:rPr>
              <a:t>  قال </a:t>
            </a:r>
            <a:r>
              <a:rPr lang="ar-SA" sz="4400" b="1" dirty="0">
                <a:solidFill>
                  <a:schemeClr val="bg1"/>
                </a:solidFill>
                <a:sym typeface="AGA Arabesque" pitchFamily="2" charset="2"/>
              </a:rPr>
              <a:t>ابن عباس: ”</a:t>
            </a:r>
            <a:r>
              <a:rPr lang="ar-SA" sz="4400" b="1" dirty="0">
                <a:solidFill>
                  <a:schemeClr val="bg1"/>
                </a:solidFill>
                <a:cs typeface="DecoType Naskh Variants" pitchFamily="2" charset="-78"/>
                <a:sym typeface="AGA Arabesque" pitchFamily="2" charset="2"/>
              </a:rPr>
              <a:t>{وما كان الله ليعذبهم وأنت فيهم}</a:t>
            </a:r>
            <a:r>
              <a:rPr lang="ar-SA" sz="4400" b="1" dirty="0">
                <a:solidFill>
                  <a:schemeClr val="bg1"/>
                </a:solidFill>
                <a:sym typeface="AGA Arabesque" pitchFamily="2" charset="2"/>
              </a:rPr>
              <a:t>” يقول: ماكان ليعذب قومًا وأنبياؤهم بين أظهرهم حتى يخرجوا"</a:t>
            </a:r>
            <a:endParaRPr lang="en-US" sz="4400" dirty="0">
              <a:sym typeface="AGA Arabesque" pitchFamily="2" charset="2"/>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a:xfrm>
            <a:off x="467544" y="332656"/>
            <a:ext cx="7705725" cy="6019800"/>
          </a:xfrm>
          <a:noFill/>
          <a:ln/>
        </p:spPr>
        <p:txBody>
          <a:bodyPr/>
          <a:lstStyle/>
          <a:p>
            <a:pPr algn="just">
              <a:lnSpc>
                <a:spcPct val="115000"/>
              </a:lnSpc>
            </a:pPr>
            <a:r>
              <a:rPr lang="ar-SA" sz="4200" b="1" dirty="0" smtClean="0">
                <a:solidFill>
                  <a:schemeClr val="bg1"/>
                </a:solidFill>
                <a:cs typeface="AL-Mohanad" pitchFamily="2" charset="-78"/>
              </a:rPr>
              <a:t>أَشْرَفَ </a:t>
            </a:r>
            <a:r>
              <a:rPr lang="ar-SA" sz="4200" b="1" dirty="0">
                <a:solidFill>
                  <a:schemeClr val="bg1"/>
                </a:solidFill>
                <a:cs typeface="AL-Mohanad" pitchFamily="2" charset="-78"/>
              </a:rPr>
              <a:t>النَّبِيُّ </a:t>
            </a:r>
            <a:r>
              <a:rPr lang="en-US" sz="4200" b="1" dirty="0">
                <a:solidFill>
                  <a:schemeClr val="bg1"/>
                </a:solidFill>
                <a:cs typeface="AL-Mohanad" pitchFamily="2" charset="-78"/>
                <a:sym typeface="AGA Arabesque" pitchFamily="2" charset="2"/>
              </a:rPr>
              <a:t></a:t>
            </a:r>
            <a:r>
              <a:rPr lang="ar-SA" sz="4200" b="1" dirty="0">
                <a:solidFill>
                  <a:schemeClr val="bg1"/>
                </a:solidFill>
                <a:cs typeface="AL-Mohanad" pitchFamily="2" charset="-78"/>
              </a:rPr>
              <a:t> عَلَى </a:t>
            </a:r>
            <a:r>
              <a:rPr lang="ar-SA" sz="4200" b="1" dirty="0" err="1">
                <a:solidFill>
                  <a:schemeClr val="bg1"/>
                </a:solidFill>
                <a:cs typeface="AL-Mohanad" pitchFamily="2" charset="-78"/>
              </a:rPr>
              <a:t>أُطُمٍ</a:t>
            </a:r>
            <a:r>
              <a:rPr lang="ar-SA" sz="4200" b="1" dirty="0">
                <a:solidFill>
                  <a:schemeClr val="bg1"/>
                </a:solidFill>
                <a:cs typeface="AL-Mohanad" pitchFamily="2" charset="-78"/>
              </a:rPr>
              <a:t> مِنْ </a:t>
            </a:r>
            <a:r>
              <a:rPr lang="ar-SA" sz="4200" b="1" dirty="0" err="1">
                <a:solidFill>
                  <a:schemeClr val="bg1"/>
                </a:solidFill>
                <a:cs typeface="AL-Mohanad" pitchFamily="2" charset="-78"/>
              </a:rPr>
              <a:t>آطَامِ</a:t>
            </a:r>
            <a:r>
              <a:rPr lang="ar-SA" sz="4200" b="1" dirty="0">
                <a:solidFill>
                  <a:schemeClr val="bg1"/>
                </a:solidFill>
                <a:cs typeface="AL-Mohanad" pitchFamily="2" charset="-78"/>
              </a:rPr>
              <a:t> الْمَدِينَةِ فَقَالَ: (هَلْ تَرَوْنَ مَا أَرَى؟) قَالُوا: لا، قَالَ: (فَإِنِّي لأَرَى الْفِتَنَ تَقَعُ خِلالَ بُيُوتِكُمْ كَوَقْعِ الْقَطْرِ</a:t>
            </a:r>
            <a:r>
              <a:rPr lang="ar-SA" sz="4200" b="1" dirty="0" smtClean="0">
                <a:solidFill>
                  <a:schemeClr val="bg1"/>
                </a:solidFill>
                <a:cs typeface="AL-Mohanad" pitchFamily="2" charset="-78"/>
              </a:rPr>
              <a:t>).</a:t>
            </a:r>
            <a:r>
              <a:rPr lang="ar-SA" sz="4000" dirty="0" smtClean="0"/>
              <a:t> </a:t>
            </a:r>
            <a:r>
              <a:rPr lang="ar-SA" sz="4000" dirty="0" smtClean="0">
                <a:solidFill>
                  <a:srgbClr val="FF0000"/>
                </a:solidFill>
              </a:rPr>
              <a:t>وأما </a:t>
            </a:r>
            <a:r>
              <a:rPr lang="ar-SA" sz="3600" b="1" dirty="0" smtClean="0">
                <a:solidFill>
                  <a:srgbClr val="FF0000"/>
                </a:solidFill>
                <a:cs typeface="+mn-cs"/>
              </a:rPr>
              <a:t>الفتن التي أخبر بها النبي </a:t>
            </a:r>
            <a:r>
              <a:rPr lang="en-US" sz="3600" b="1" dirty="0" smtClean="0">
                <a:solidFill>
                  <a:srgbClr val="FF0000"/>
                </a:solidFill>
                <a:cs typeface="+mn-cs"/>
                <a:sym typeface="AGA Arabesque"/>
              </a:rPr>
              <a:t></a:t>
            </a:r>
            <a:r>
              <a:rPr lang="ar-SA" sz="3600" b="1" dirty="0" smtClean="0">
                <a:solidFill>
                  <a:srgbClr val="FF0000"/>
                </a:solidFill>
                <a:cs typeface="+mn-cs"/>
              </a:rPr>
              <a:t> في أحاديثه، وأن أمته سوف تبتلى بالكثير منها، وأنها ترسل عليها إرسال القطر فهي من قبيل الاختبار والامتحان؛ ليتبين حال الإنسان فيها من الخير والشر وتعلقه بها، كما يوجد فيها بعض المعاني الأخرى المذكورة عند أهل اللغة من القتل والاختلاف والعذاب وتغير الأحوال والأزمنة. </a:t>
            </a:r>
            <a:endParaRPr lang="en-US" sz="3600" b="1" dirty="0">
              <a:solidFill>
                <a:srgbClr val="FF0000"/>
              </a:solidFill>
              <a:cs typeface="+mn-cs"/>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Text Box 2"/>
          <p:cNvSpPr txBox="1">
            <a:spLocks noChangeArrowheads="1"/>
          </p:cNvSpPr>
          <p:nvPr/>
        </p:nvSpPr>
        <p:spPr bwMode="auto">
          <a:xfrm>
            <a:off x="468313" y="404813"/>
            <a:ext cx="7848600" cy="6037262"/>
          </a:xfrm>
          <a:prstGeom prst="rect">
            <a:avLst/>
          </a:prstGeom>
          <a:noFill/>
          <a:ln w="9525">
            <a:noFill/>
            <a:miter lim="800000"/>
            <a:headEnd/>
            <a:tailEnd/>
          </a:ln>
          <a:effectLst/>
        </p:spPr>
        <p:txBody>
          <a:bodyPr>
            <a:spAutoFit/>
          </a:bodyPr>
          <a:lstStyle/>
          <a:p>
            <a:pPr>
              <a:spcBef>
                <a:spcPct val="50000"/>
              </a:spcBef>
            </a:pPr>
            <a:r>
              <a:rPr lang="ar-SA" sz="5400" b="1">
                <a:solidFill>
                  <a:schemeClr val="bg1"/>
                </a:solidFill>
                <a:sym typeface="AGA Arabesque" pitchFamily="2" charset="2"/>
              </a:rPr>
              <a:t>شبه الرسول</a:t>
            </a:r>
            <a:r>
              <a:rPr lang="ar-SA" sz="2400">
                <a:sym typeface="AGA Arabesque" pitchFamily="2" charset="2"/>
              </a:rPr>
              <a:t> </a:t>
            </a:r>
            <a:r>
              <a:rPr lang="en-US" sz="4800" b="1">
                <a:solidFill>
                  <a:schemeClr val="bg1"/>
                </a:solidFill>
                <a:sym typeface="AGA Arabesque" pitchFamily="2" charset="2"/>
              </a:rPr>
              <a:t></a:t>
            </a:r>
            <a:r>
              <a:rPr lang="ar-SA" sz="4800" b="1">
                <a:solidFill>
                  <a:schemeClr val="bg1"/>
                </a:solidFill>
                <a:sym typeface="AGA Arabesque" pitchFamily="2" charset="2"/>
              </a:rPr>
              <a:t> سقوط الفتن وكثرتها بالمدينة بسقوط القطر في الكثرة لإرادة التعميم، لأنه إذا وقع في أرض معينة عممها  ولو في بعض جهاتها، وهذا من علامات النبوة لإخباره بما سيكون، وفي هذا </a:t>
            </a:r>
            <a:r>
              <a:rPr lang="ar-SA" sz="4800" b="1">
                <a:solidFill>
                  <a:srgbClr val="FFFF66"/>
                </a:solidFill>
                <a:sym typeface="AGA Arabesque" pitchFamily="2" charset="2"/>
              </a:rPr>
              <a:t>الإخبار بوقوع الفتن خلال البيوت ليتأهبوا لها فلا يخوضوا فيها، ويسألوا الله الصبر والنجاة من شرها</a:t>
            </a:r>
            <a:r>
              <a:rPr lang="ar-SA" sz="4800" b="1">
                <a:solidFill>
                  <a:srgbClr val="A50021"/>
                </a:solidFill>
                <a:sym typeface="AGA Arabesque" pitchFamily="2" charset="2"/>
              </a:rPr>
              <a:t>.</a:t>
            </a:r>
            <a:endParaRPr lang="en-US" sz="4800" b="1">
              <a:solidFill>
                <a:srgbClr val="A50021"/>
              </a:solidFill>
              <a:sym typeface="AGA Arabesque" pitchFamily="2" charset="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33122"/>
                                        </p:tgtEl>
                                        <p:attrNameLst>
                                          <p:attrName>style.visibility</p:attrName>
                                        </p:attrNameLst>
                                      </p:cBhvr>
                                      <p:to>
                                        <p:strVal val="visible"/>
                                      </p:to>
                                    </p:set>
                                    <p:anim calcmode="discrete" valueType="clr">
                                      <p:cBhvr override="childStyle">
                                        <p:cTn id="7" dur="80"/>
                                        <p:tgtEl>
                                          <p:spTgt spid="13312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33122"/>
                                        </p:tgtEl>
                                        <p:attrNameLst>
                                          <p:attrName>fillcolor</p:attrName>
                                        </p:attrNameLst>
                                      </p:cBhvr>
                                      <p:tavLst>
                                        <p:tav tm="0">
                                          <p:val>
                                            <p:clrVal>
                                              <a:schemeClr val="accent2"/>
                                            </p:clrVal>
                                          </p:val>
                                        </p:tav>
                                        <p:tav tm="50000">
                                          <p:val>
                                            <p:clrVal>
                                              <a:schemeClr val="hlink"/>
                                            </p:clrVal>
                                          </p:val>
                                        </p:tav>
                                      </p:tavLst>
                                    </p:anim>
                                    <p:set>
                                      <p:cBhvr>
                                        <p:cTn id="9" dur="80"/>
                                        <p:tgtEl>
                                          <p:spTgt spid="13312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Text Box 2"/>
          <p:cNvSpPr txBox="1">
            <a:spLocks noChangeArrowheads="1"/>
          </p:cNvSpPr>
          <p:nvPr/>
        </p:nvSpPr>
        <p:spPr bwMode="auto">
          <a:xfrm>
            <a:off x="468313" y="1155700"/>
            <a:ext cx="7772400" cy="5171737"/>
          </a:xfrm>
          <a:prstGeom prst="rect">
            <a:avLst/>
          </a:prstGeom>
          <a:noFill/>
          <a:ln w="9525">
            <a:noFill/>
            <a:miter lim="800000"/>
            <a:headEnd/>
            <a:tailEnd/>
          </a:ln>
          <a:effectLst/>
        </p:spPr>
        <p:txBody>
          <a:bodyPr>
            <a:spAutoFit/>
          </a:bodyPr>
          <a:lstStyle/>
          <a:p>
            <a:pPr>
              <a:lnSpc>
                <a:spcPct val="110000"/>
              </a:lnSpc>
              <a:spcBef>
                <a:spcPct val="50000"/>
              </a:spcBef>
            </a:pPr>
            <a:r>
              <a:rPr lang="ar-SA" sz="3200" b="1" dirty="0">
                <a:solidFill>
                  <a:srgbClr val="99FF33"/>
                </a:solidFill>
                <a:latin typeface="Times New Roman" pitchFamily="18" charset="0"/>
                <a:cs typeface="Arabic Transparent" pitchFamily="2" charset="-78"/>
              </a:rPr>
              <a:t>ومنها ما أخبر به النبي </a:t>
            </a:r>
            <a:r>
              <a:rPr lang="en-US" sz="3200" b="1" dirty="0">
                <a:solidFill>
                  <a:srgbClr val="99FF33"/>
                </a:solidFill>
                <a:latin typeface="Times New Roman" pitchFamily="18" charset="0"/>
                <a:cs typeface="Arabic Transparent" pitchFamily="2" charset="-78"/>
                <a:sym typeface="AGA Arabesque" pitchFamily="2" charset="2"/>
              </a:rPr>
              <a:t></a:t>
            </a:r>
            <a:r>
              <a:rPr lang="ar-SA" sz="3200" b="1" dirty="0">
                <a:solidFill>
                  <a:srgbClr val="99FF33"/>
                </a:solidFill>
                <a:latin typeface="Times New Roman" pitchFamily="18" charset="0"/>
                <a:cs typeface="Arabic Transparent" pitchFamily="2" charset="-78"/>
              </a:rPr>
              <a:t> أمته بما سيصيبهم من بلاء وفتن، ففي حديث عبد الله بن عمرو بن العاص أن النبي  قال </a:t>
            </a:r>
            <a:r>
              <a:rPr lang="en-US" sz="3200" b="1" dirty="0">
                <a:solidFill>
                  <a:srgbClr val="99FF33"/>
                </a:solidFill>
                <a:sym typeface="AGA Arabesque" pitchFamily="2" charset="2"/>
              </a:rPr>
              <a:t></a:t>
            </a:r>
            <a:r>
              <a:rPr lang="ar-SA" sz="2400" dirty="0"/>
              <a:t> </a:t>
            </a:r>
            <a:r>
              <a:rPr lang="ar-SA" sz="3200" b="1" dirty="0">
                <a:solidFill>
                  <a:schemeClr val="bg1"/>
                </a:solidFill>
                <a:latin typeface="Times New Roman" pitchFamily="18" charset="0"/>
                <a:cs typeface="Arabic Transparent" pitchFamily="2" charset="-78"/>
              </a:rPr>
              <a:t>: "</a:t>
            </a:r>
            <a:r>
              <a:rPr lang="ar-SA" sz="3200" b="1" dirty="0">
                <a:solidFill>
                  <a:srgbClr val="FD4A9F"/>
                </a:solidFill>
                <a:latin typeface="Times New Roman" pitchFamily="18" charset="0"/>
                <a:cs typeface="Mudir MT" pitchFamily="2" charset="-78"/>
              </a:rPr>
              <a:t>(‏</a:t>
            </a:r>
            <a:r>
              <a:rPr lang="ar-SA" sz="3200" b="1" dirty="0">
                <a:solidFill>
                  <a:schemeClr val="bg1"/>
                </a:solidFill>
                <a:latin typeface="Times New Roman" pitchFamily="18" charset="0"/>
                <a:cs typeface="Mudir MT" pitchFamily="2" charset="-78"/>
              </a:rPr>
              <a:t>إِنَّهُ لَمْ يَكُنْ نَبِيٌّ قَبْلِي إِلاّ كَانَ حَقًّا عَلَيْهِ أَنْ يَدُلَّ أُمَّتَهُ عَلَى خَيْرِ مَا يَعْلَمُهُ لَهُمْ، وَيُنْذِرَهُمْ شَرَّ مَا يَعْلَمُهُ لَهُمْ، وَإِنَّ أُمَّتَكُمْ هَذِهِ جُعِلَ عَافِيَتُهَا فِي أَوَّلِهَا، وَسَيُصِيبُ آخِرَهَا بَلاءٌ وَأُمُورٌ تُنْكِرُونَهَا، وَتَجِيءُ فِتْنَةٌ ‏ ‏فَيُرَقِّقُ ‏ ‏بَعْضُهَا بَعْضًا، وَتَجِيءُ الْفِتْنَةُ فَيَقُولُ الْمُؤْمِنُ: هَذِهِ مُهْلِكَتِي، ثُمَّ تَنْكَشِفُ وَتَجِيءُ الْفِتْنَةُ فَيَقُولُ الْمُؤْمِنُ: هَذِهِ هَذِهِ</a:t>
            </a:r>
            <a:r>
              <a:rPr lang="ar-SA" sz="3200" b="1" dirty="0">
                <a:solidFill>
                  <a:schemeClr val="bg2"/>
                </a:solidFill>
                <a:latin typeface="Times New Roman" pitchFamily="18" charset="0"/>
                <a:cs typeface="Mudir MT" pitchFamily="2" charset="-78"/>
              </a:rPr>
              <a:t> ...)</a:t>
            </a:r>
            <a:endParaRPr lang="ar-SA" sz="3200" dirty="0">
              <a:solidFill>
                <a:schemeClr val="bg2"/>
              </a:solidFill>
              <a:latin typeface="Times New Roman" pitchFamily="18" charset="0"/>
              <a:cs typeface="MS Shell Dlg" charset="-78"/>
            </a:endParaRPr>
          </a:p>
          <a:p>
            <a:pPr>
              <a:lnSpc>
                <a:spcPct val="110000"/>
              </a:lnSpc>
              <a:spcBef>
                <a:spcPct val="50000"/>
              </a:spcBef>
            </a:pPr>
            <a:r>
              <a:rPr lang="ar-SA" sz="3200" b="1" dirty="0">
                <a:solidFill>
                  <a:srgbClr val="99FF33"/>
                </a:solidFill>
                <a:latin typeface="Times New Roman" pitchFamily="18" charset="0"/>
                <a:cs typeface="Arabic Transparent" pitchFamily="2" charset="-78"/>
              </a:rPr>
              <a:t>خرّجه مسلم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00706"/>
                                        </p:tgtEl>
                                        <p:attrNameLst>
                                          <p:attrName>style.visibility</p:attrName>
                                        </p:attrNameLst>
                                      </p:cBhvr>
                                      <p:to>
                                        <p:strVal val="visible"/>
                                      </p:to>
                                    </p:set>
                                    <p:animEffect transition="in" filter="box(in)">
                                      <p:cBhvr>
                                        <p:cTn id="7" dur="500"/>
                                        <p:tgtEl>
                                          <p:spTgt spid="2007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0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83" name="Rectangle 3"/>
          <p:cNvSpPr>
            <a:spLocks noGrp="1" noChangeArrowheads="1"/>
          </p:cNvSpPr>
          <p:nvPr>
            <p:ph type="body" idx="1"/>
          </p:nvPr>
        </p:nvSpPr>
        <p:spPr>
          <a:xfrm>
            <a:off x="467544" y="980728"/>
            <a:ext cx="7559675" cy="4525963"/>
          </a:xfrm>
          <a:ln cap="flat">
            <a:solidFill>
              <a:srgbClr val="CC0000"/>
            </a:solidFill>
            <a:prstDash val="dashDot"/>
          </a:ln>
        </p:spPr>
        <p:txBody>
          <a:bodyPr/>
          <a:lstStyle/>
          <a:p>
            <a:pPr algn="ctr">
              <a:buNone/>
            </a:pPr>
            <a:r>
              <a:rPr lang="ar-SA" sz="4400" b="1" dirty="0" smtClean="0">
                <a:solidFill>
                  <a:schemeClr val="bg1"/>
                </a:solidFill>
              </a:rPr>
              <a:t>فمن خلال هذا الحديث يتضح أن الفتن –نسأل الله العافية- تتفاقم، حتى إن بعضها يرقق بعضًا، وذلك يعني أن الفتنة الأولى تكون كبيرة، لكن يعقبها فتنة أعظم منها، فترق الأولى مع أنها شديدة بالنسبة للثانية.</a:t>
            </a:r>
            <a:endParaRPr lang="en-US" sz="4400" b="1" dirty="0">
              <a:solidFill>
                <a:schemeClr val="bg1"/>
              </a:solidFill>
              <a:sym typeface="AGA Arabesque" pitchFamily="2" charset="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737283">
                                            <p:bg/>
                                          </p:spTgt>
                                        </p:tgtEl>
                                        <p:attrNameLst>
                                          <p:attrName>style.visibility</p:attrName>
                                        </p:attrNameLst>
                                      </p:cBhvr>
                                      <p:to>
                                        <p:strVal val="visible"/>
                                      </p:to>
                                    </p:set>
                                    <p:animEffect transition="in" filter="fade">
                                      <p:cBhvr>
                                        <p:cTn id="7" dur="500"/>
                                        <p:tgtEl>
                                          <p:spTgt spid="737283">
                                            <p:bg/>
                                          </p:spTgt>
                                        </p:tgtEl>
                                      </p:cBhvr>
                                    </p:animEffect>
                                    <p:anim calcmode="lin" valueType="num">
                                      <p:cBhvr>
                                        <p:cTn id="8" dur="500" fill="hold"/>
                                        <p:tgtEl>
                                          <p:spTgt spid="737283">
                                            <p:bg/>
                                          </p:spTgt>
                                        </p:tgtEl>
                                        <p:attrNameLst>
                                          <p:attrName>ppt_x</p:attrName>
                                        </p:attrNameLst>
                                      </p:cBhvr>
                                      <p:tavLst>
                                        <p:tav tm="0">
                                          <p:val>
                                            <p:strVal val="#ppt_x"/>
                                          </p:val>
                                        </p:tav>
                                        <p:tav tm="100000">
                                          <p:val>
                                            <p:strVal val="#ppt_x"/>
                                          </p:val>
                                        </p:tav>
                                      </p:tavLst>
                                    </p:anim>
                                    <p:anim calcmode="lin" valueType="num">
                                      <p:cBhvr>
                                        <p:cTn id="9" dur="500" fill="hold"/>
                                        <p:tgtEl>
                                          <p:spTgt spid="73728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737283">
                                            <p:txEl>
                                              <p:pRg st="0" end="0"/>
                                            </p:txEl>
                                          </p:spTgt>
                                        </p:tgtEl>
                                        <p:attrNameLst>
                                          <p:attrName>style.visibility</p:attrName>
                                        </p:attrNameLst>
                                      </p:cBhvr>
                                      <p:to>
                                        <p:strVal val="visible"/>
                                      </p:to>
                                    </p:set>
                                    <p:animEffect transition="in" filter="fade">
                                      <p:cBhvr>
                                        <p:cTn id="14" dur="500"/>
                                        <p:tgtEl>
                                          <p:spTgt spid="737283">
                                            <p:txEl>
                                              <p:pRg st="0" end="0"/>
                                            </p:txEl>
                                          </p:spTgt>
                                        </p:tgtEl>
                                      </p:cBhvr>
                                    </p:animEffect>
                                    <p:anim calcmode="lin" valueType="num">
                                      <p:cBhvr>
                                        <p:cTn id="15" dur="500" fill="hold"/>
                                        <p:tgtEl>
                                          <p:spTgt spid="73728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73728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28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83" name="Rectangle 3"/>
          <p:cNvSpPr>
            <a:spLocks noGrp="1" noChangeArrowheads="1"/>
          </p:cNvSpPr>
          <p:nvPr>
            <p:ph type="body" idx="1"/>
          </p:nvPr>
        </p:nvSpPr>
        <p:spPr>
          <a:xfrm>
            <a:off x="467544" y="980728"/>
            <a:ext cx="7559675" cy="4525963"/>
          </a:xfrm>
          <a:ln cap="flat">
            <a:solidFill>
              <a:srgbClr val="CC0000"/>
            </a:solidFill>
            <a:prstDash val="dashDot"/>
          </a:ln>
        </p:spPr>
        <p:txBody>
          <a:bodyPr/>
          <a:lstStyle/>
          <a:p>
            <a:pPr algn="ctr">
              <a:buNone/>
            </a:pPr>
            <a:r>
              <a:rPr lang="ar-SA" sz="4400" b="1" dirty="0" smtClean="0">
                <a:solidFill>
                  <a:schemeClr val="bg1"/>
                </a:solidFill>
              </a:rPr>
              <a:t>أن النبي صلى الله عليه وسلم قال: (وإن أمتكم هذه جُعل عافيتها في أولها وسيصيب آخرها بلاء وأمور تنكرونها وتجيء فتنة فيرقق بعضها بعضًا وتجيء الفتنة فيقول المؤمن: هذه مهلكتي ثم تنكشف، وتجيء الفتنة فيقول المؤمن هذه، هذه..)</a:t>
            </a:r>
            <a:endParaRPr lang="en-US" sz="4400" b="1" dirty="0" smtClean="0">
              <a:solidFill>
                <a:schemeClr val="bg1"/>
              </a:solidFill>
            </a:endParaRPr>
          </a:p>
          <a:p>
            <a:pPr algn="ctr">
              <a:buNone/>
            </a:pPr>
            <a:endParaRPr lang="en-US" sz="5400" dirty="0">
              <a:solidFill>
                <a:schemeClr val="bg1"/>
              </a:solidFill>
              <a:sym typeface="AGA Arabesque" pitchFamily="2" charset="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737283">
                                            <p:bg/>
                                          </p:spTgt>
                                        </p:tgtEl>
                                        <p:attrNameLst>
                                          <p:attrName>style.visibility</p:attrName>
                                        </p:attrNameLst>
                                      </p:cBhvr>
                                      <p:to>
                                        <p:strVal val="visible"/>
                                      </p:to>
                                    </p:set>
                                    <p:animEffect transition="in" filter="fade">
                                      <p:cBhvr>
                                        <p:cTn id="7" dur="500"/>
                                        <p:tgtEl>
                                          <p:spTgt spid="737283">
                                            <p:bg/>
                                          </p:spTgt>
                                        </p:tgtEl>
                                      </p:cBhvr>
                                    </p:animEffect>
                                    <p:anim calcmode="lin" valueType="num">
                                      <p:cBhvr>
                                        <p:cTn id="8" dur="500" fill="hold"/>
                                        <p:tgtEl>
                                          <p:spTgt spid="737283">
                                            <p:bg/>
                                          </p:spTgt>
                                        </p:tgtEl>
                                        <p:attrNameLst>
                                          <p:attrName>ppt_x</p:attrName>
                                        </p:attrNameLst>
                                      </p:cBhvr>
                                      <p:tavLst>
                                        <p:tav tm="0">
                                          <p:val>
                                            <p:strVal val="#ppt_x"/>
                                          </p:val>
                                        </p:tav>
                                        <p:tav tm="100000">
                                          <p:val>
                                            <p:strVal val="#ppt_x"/>
                                          </p:val>
                                        </p:tav>
                                      </p:tavLst>
                                    </p:anim>
                                    <p:anim calcmode="lin" valueType="num">
                                      <p:cBhvr>
                                        <p:cTn id="9" dur="500" fill="hold"/>
                                        <p:tgtEl>
                                          <p:spTgt spid="73728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737283">
                                            <p:txEl>
                                              <p:pRg st="0" end="0"/>
                                            </p:txEl>
                                          </p:spTgt>
                                        </p:tgtEl>
                                        <p:attrNameLst>
                                          <p:attrName>style.visibility</p:attrName>
                                        </p:attrNameLst>
                                      </p:cBhvr>
                                      <p:to>
                                        <p:strVal val="visible"/>
                                      </p:to>
                                    </p:set>
                                    <p:animEffect transition="in" filter="fade">
                                      <p:cBhvr>
                                        <p:cTn id="14" dur="500"/>
                                        <p:tgtEl>
                                          <p:spTgt spid="737283">
                                            <p:txEl>
                                              <p:pRg st="0" end="0"/>
                                            </p:txEl>
                                          </p:spTgt>
                                        </p:tgtEl>
                                      </p:cBhvr>
                                    </p:animEffect>
                                    <p:anim calcmode="lin" valueType="num">
                                      <p:cBhvr>
                                        <p:cTn id="15" dur="500" fill="hold"/>
                                        <p:tgtEl>
                                          <p:spTgt spid="73728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73728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28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83" name="Rectangle 3"/>
          <p:cNvSpPr>
            <a:spLocks noGrp="1" noChangeArrowheads="1"/>
          </p:cNvSpPr>
          <p:nvPr>
            <p:ph type="body" idx="1"/>
          </p:nvPr>
        </p:nvSpPr>
        <p:spPr>
          <a:xfrm>
            <a:off x="539552" y="548680"/>
            <a:ext cx="8136904" cy="4525963"/>
          </a:xfrm>
          <a:ln cap="flat">
            <a:solidFill>
              <a:srgbClr val="CC0000"/>
            </a:solidFill>
            <a:prstDash val="dashDot"/>
          </a:ln>
        </p:spPr>
        <p:txBody>
          <a:bodyPr/>
          <a:lstStyle/>
          <a:p>
            <a:pPr algn="ctr">
              <a:buNone/>
            </a:pPr>
            <a:r>
              <a:rPr lang="ar-SA" sz="4000" b="1" dirty="0" smtClean="0">
                <a:solidFill>
                  <a:schemeClr val="bg1">
                    <a:lumMod val="95000"/>
                  </a:schemeClr>
                </a:solidFill>
              </a:rPr>
              <a:t>" إنه لم يكن نبي قبلي إلا كان حقا عليه أن يدل أمته على خير ما يعلمه لهم وينذرهم شر ما يعلمه لهم، وإن أمتكم هذه جعل عافيتها في أولها، وسيصيب آخرها بلاء وأمور تنكرونها، وتجيء فتن فيرقق بعضها بعضا، وتجيء الفتنة فيقول المؤمن هذه مهلكتي، ثم تنكشف فيقول المؤمن هذه هذه، فمن أحب أن يزحزح عن النار ويدخل الجنة، فلتأته منيته وهو يؤمن بالله واليوم الآخر، وليأت إلى الناس الذي يحب أن يؤتى إليه... }</a:t>
            </a:r>
            <a:r>
              <a:rPr lang="ar-SA" sz="4000" dirty="0" smtClean="0"/>
              <a:t> </a:t>
            </a:r>
            <a:endParaRPr lang="en-US" sz="4000" b="1" dirty="0" smtClean="0">
              <a:solidFill>
                <a:schemeClr val="bg1">
                  <a:lumMod val="95000"/>
                </a:schemeClr>
              </a:solidFill>
            </a:endParaRPr>
          </a:p>
          <a:p>
            <a:pPr algn="ctr">
              <a:buNone/>
            </a:pPr>
            <a:endParaRPr lang="en-US" sz="5400" dirty="0">
              <a:solidFill>
                <a:schemeClr val="bg1"/>
              </a:solidFill>
              <a:sym typeface="AGA Arabesque" pitchFamily="2" charset="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737283">
                                            <p:bg/>
                                          </p:spTgt>
                                        </p:tgtEl>
                                        <p:attrNameLst>
                                          <p:attrName>style.visibility</p:attrName>
                                        </p:attrNameLst>
                                      </p:cBhvr>
                                      <p:to>
                                        <p:strVal val="visible"/>
                                      </p:to>
                                    </p:set>
                                    <p:animEffect transition="in" filter="fade">
                                      <p:cBhvr>
                                        <p:cTn id="7" dur="500"/>
                                        <p:tgtEl>
                                          <p:spTgt spid="737283">
                                            <p:bg/>
                                          </p:spTgt>
                                        </p:tgtEl>
                                      </p:cBhvr>
                                    </p:animEffect>
                                    <p:anim calcmode="lin" valueType="num">
                                      <p:cBhvr>
                                        <p:cTn id="8" dur="500" fill="hold"/>
                                        <p:tgtEl>
                                          <p:spTgt spid="737283">
                                            <p:bg/>
                                          </p:spTgt>
                                        </p:tgtEl>
                                        <p:attrNameLst>
                                          <p:attrName>ppt_x</p:attrName>
                                        </p:attrNameLst>
                                      </p:cBhvr>
                                      <p:tavLst>
                                        <p:tav tm="0">
                                          <p:val>
                                            <p:strVal val="#ppt_x"/>
                                          </p:val>
                                        </p:tav>
                                        <p:tav tm="100000">
                                          <p:val>
                                            <p:strVal val="#ppt_x"/>
                                          </p:val>
                                        </p:tav>
                                      </p:tavLst>
                                    </p:anim>
                                    <p:anim calcmode="lin" valueType="num">
                                      <p:cBhvr>
                                        <p:cTn id="9" dur="500" fill="hold"/>
                                        <p:tgtEl>
                                          <p:spTgt spid="73728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737283">
                                            <p:txEl>
                                              <p:pRg st="0" end="0"/>
                                            </p:txEl>
                                          </p:spTgt>
                                        </p:tgtEl>
                                        <p:attrNameLst>
                                          <p:attrName>style.visibility</p:attrName>
                                        </p:attrNameLst>
                                      </p:cBhvr>
                                      <p:to>
                                        <p:strVal val="visible"/>
                                      </p:to>
                                    </p:set>
                                    <p:animEffect transition="in" filter="fade">
                                      <p:cBhvr>
                                        <p:cTn id="14" dur="500"/>
                                        <p:tgtEl>
                                          <p:spTgt spid="737283">
                                            <p:txEl>
                                              <p:pRg st="0" end="0"/>
                                            </p:txEl>
                                          </p:spTgt>
                                        </p:tgtEl>
                                      </p:cBhvr>
                                    </p:animEffect>
                                    <p:anim calcmode="lin" valueType="num">
                                      <p:cBhvr>
                                        <p:cTn id="15" dur="500" fill="hold"/>
                                        <p:tgtEl>
                                          <p:spTgt spid="73728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73728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28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83" name="Rectangle 3"/>
          <p:cNvSpPr>
            <a:spLocks noGrp="1" noChangeArrowheads="1"/>
          </p:cNvSpPr>
          <p:nvPr>
            <p:ph type="body" idx="1"/>
          </p:nvPr>
        </p:nvSpPr>
        <p:spPr>
          <a:xfrm>
            <a:off x="395536" y="692696"/>
            <a:ext cx="7992888" cy="4525963"/>
          </a:xfrm>
          <a:ln cap="flat">
            <a:solidFill>
              <a:srgbClr val="CC0000"/>
            </a:solidFill>
            <a:prstDash val="dashDot"/>
          </a:ln>
        </p:spPr>
        <p:txBody>
          <a:bodyPr/>
          <a:lstStyle/>
          <a:p>
            <a:pPr algn="ctr">
              <a:buNone/>
            </a:pPr>
            <a:r>
              <a:rPr lang="ar-SA" sz="4000" b="1" dirty="0" smtClean="0">
                <a:solidFill>
                  <a:schemeClr val="bg1">
                    <a:lumMod val="95000"/>
                  </a:schemeClr>
                </a:solidFill>
              </a:rPr>
              <a:t> قال النووي - رحمه الله -: : أي يصير بعضها رقيقا أي خفيفا لعظم ما بعده ، فالثاني يجعل الأول رقيقا ، وقيل: معناه: يثبه بعضها بعضا ، وقيل: يدور بعضها في بعض ، ويذهب ويجيء ، وقيل: معناه يسوق بعضها إلى بعض بتحسينها وتسويلها. </a:t>
            </a:r>
          </a:p>
          <a:p>
            <a:pPr algn="ctr">
              <a:buNone/>
            </a:pPr>
            <a:r>
              <a:rPr lang="ar-SA" sz="4000" b="1" dirty="0" smtClean="0">
                <a:solidFill>
                  <a:schemeClr val="bg1">
                    <a:lumMod val="95000"/>
                  </a:schemeClr>
                </a:solidFill>
              </a:rPr>
              <a:t>والوجه الثاني: أي يدفع ويصب ، والدفق هو الصب. شرح صحيح مسلم للنووي</a:t>
            </a:r>
            <a:endParaRPr lang="en-US" sz="4000" b="1" dirty="0" smtClean="0">
              <a:solidFill>
                <a:schemeClr val="bg1">
                  <a:lumMod val="95000"/>
                </a:schemeClr>
              </a:solidFill>
            </a:endParaRPr>
          </a:p>
          <a:p>
            <a:pPr algn="ctr">
              <a:buNone/>
            </a:pPr>
            <a:endParaRPr lang="en-US" sz="5400" dirty="0">
              <a:solidFill>
                <a:schemeClr val="bg1"/>
              </a:solidFill>
              <a:sym typeface="AGA Arabesque" pitchFamily="2" charset="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737283">
                                            <p:bg/>
                                          </p:spTgt>
                                        </p:tgtEl>
                                        <p:attrNameLst>
                                          <p:attrName>style.visibility</p:attrName>
                                        </p:attrNameLst>
                                      </p:cBhvr>
                                      <p:to>
                                        <p:strVal val="visible"/>
                                      </p:to>
                                    </p:set>
                                    <p:animEffect transition="in" filter="fade">
                                      <p:cBhvr>
                                        <p:cTn id="7" dur="500"/>
                                        <p:tgtEl>
                                          <p:spTgt spid="737283">
                                            <p:bg/>
                                          </p:spTgt>
                                        </p:tgtEl>
                                      </p:cBhvr>
                                    </p:animEffect>
                                    <p:anim calcmode="lin" valueType="num">
                                      <p:cBhvr>
                                        <p:cTn id="8" dur="500" fill="hold"/>
                                        <p:tgtEl>
                                          <p:spTgt spid="737283">
                                            <p:bg/>
                                          </p:spTgt>
                                        </p:tgtEl>
                                        <p:attrNameLst>
                                          <p:attrName>ppt_x</p:attrName>
                                        </p:attrNameLst>
                                      </p:cBhvr>
                                      <p:tavLst>
                                        <p:tav tm="0">
                                          <p:val>
                                            <p:strVal val="#ppt_x"/>
                                          </p:val>
                                        </p:tav>
                                        <p:tav tm="100000">
                                          <p:val>
                                            <p:strVal val="#ppt_x"/>
                                          </p:val>
                                        </p:tav>
                                      </p:tavLst>
                                    </p:anim>
                                    <p:anim calcmode="lin" valueType="num">
                                      <p:cBhvr>
                                        <p:cTn id="9" dur="500" fill="hold"/>
                                        <p:tgtEl>
                                          <p:spTgt spid="73728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737283">
                                            <p:txEl>
                                              <p:pRg st="0" end="0"/>
                                            </p:txEl>
                                          </p:spTgt>
                                        </p:tgtEl>
                                        <p:attrNameLst>
                                          <p:attrName>style.visibility</p:attrName>
                                        </p:attrNameLst>
                                      </p:cBhvr>
                                      <p:to>
                                        <p:strVal val="visible"/>
                                      </p:to>
                                    </p:set>
                                    <p:animEffect transition="in" filter="fade">
                                      <p:cBhvr>
                                        <p:cTn id="14" dur="500"/>
                                        <p:tgtEl>
                                          <p:spTgt spid="737283">
                                            <p:txEl>
                                              <p:pRg st="0" end="0"/>
                                            </p:txEl>
                                          </p:spTgt>
                                        </p:tgtEl>
                                      </p:cBhvr>
                                    </p:animEffect>
                                    <p:anim calcmode="lin" valueType="num">
                                      <p:cBhvr>
                                        <p:cTn id="15" dur="500" fill="hold"/>
                                        <p:tgtEl>
                                          <p:spTgt spid="73728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73728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737283">
                                            <p:txEl>
                                              <p:pRg st="1" end="1"/>
                                            </p:txEl>
                                          </p:spTgt>
                                        </p:tgtEl>
                                        <p:attrNameLst>
                                          <p:attrName>style.visibility</p:attrName>
                                        </p:attrNameLst>
                                      </p:cBhvr>
                                      <p:to>
                                        <p:strVal val="visible"/>
                                      </p:to>
                                    </p:set>
                                    <p:animEffect transition="in" filter="fade">
                                      <p:cBhvr>
                                        <p:cTn id="21" dur="500"/>
                                        <p:tgtEl>
                                          <p:spTgt spid="737283">
                                            <p:txEl>
                                              <p:pRg st="1" end="1"/>
                                            </p:txEl>
                                          </p:spTgt>
                                        </p:tgtEl>
                                      </p:cBhvr>
                                    </p:animEffect>
                                    <p:anim calcmode="lin" valueType="num">
                                      <p:cBhvr>
                                        <p:cTn id="22" dur="500" fill="hold"/>
                                        <p:tgtEl>
                                          <p:spTgt spid="737283">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73728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28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ctrTitle"/>
          </p:nvPr>
        </p:nvSpPr>
        <p:spPr>
          <a:xfrm>
            <a:off x="611560" y="0"/>
            <a:ext cx="7727950" cy="5496272"/>
          </a:xfrm>
          <a:noFill/>
          <a:ln/>
        </p:spPr>
        <p:txBody>
          <a:bodyPr/>
          <a:lstStyle/>
          <a:p>
            <a:pPr algn="just">
              <a:lnSpc>
                <a:spcPct val="125000"/>
              </a:lnSpc>
            </a:pPr>
            <a:r>
              <a:rPr lang="ar-SA" sz="3800" b="1" dirty="0" smtClean="0">
                <a:solidFill>
                  <a:schemeClr val="bg1"/>
                </a:solidFill>
                <a:cs typeface="AL-Mohanad" pitchFamily="2" charset="-78"/>
              </a:rPr>
              <a:t>العلامات الدالة على ظهور الفتن حَدَّثَنَا </a:t>
            </a:r>
            <a:r>
              <a:rPr lang="ar-SA" sz="3800" b="1" dirty="0" err="1">
                <a:solidFill>
                  <a:schemeClr val="bg1"/>
                </a:solidFill>
                <a:cs typeface="AL-Mohanad" pitchFamily="2" charset="-78"/>
              </a:rPr>
              <a:t>عَيَّاشُ</a:t>
            </a:r>
            <a:r>
              <a:rPr lang="ar-SA" sz="3800" b="1" dirty="0">
                <a:solidFill>
                  <a:schemeClr val="bg1"/>
                </a:solidFill>
                <a:cs typeface="AL-Mohanad" pitchFamily="2" charset="-78"/>
              </a:rPr>
              <a:t> بْنُ الْوَلِيدِ أَخْبَرَنَا عَبْدُ الأَعْلَى حَدَّثَنَا مَعْمَرٌ عَنْ الزُّهْرِيِّ عَنْ سَعِيدٍ عَنْ أَبِي هُرَيْرَةَ عَنْ النَّبِيِّ </a:t>
            </a:r>
            <a:r>
              <a:rPr lang="en-US" sz="4200" b="1" dirty="0">
                <a:solidFill>
                  <a:schemeClr val="bg1"/>
                </a:solidFill>
                <a:cs typeface="AL-Mohanad" pitchFamily="2" charset="-78"/>
                <a:sym typeface="AGA Arabesque" pitchFamily="2" charset="2"/>
              </a:rPr>
              <a:t></a:t>
            </a:r>
            <a:r>
              <a:rPr lang="ar-SA" sz="3800" b="1" dirty="0">
                <a:solidFill>
                  <a:schemeClr val="bg1"/>
                </a:solidFill>
                <a:cs typeface="AL-Mohanad" pitchFamily="2" charset="-78"/>
              </a:rPr>
              <a:t> قَالَ:</a:t>
            </a:r>
            <a:r>
              <a:rPr lang="ar-SA" sz="3800" b="1" dirty="0">
                <a:solidFill>
                  <a:srgbClr val="FFFF66"/>
                </a:solidFill>
                <a:cs typeface="AL-Mohanad" pitchFamily="2" charset="-78"/>
              </a:rPr>
              <a:t> (يَتَقَارَبُ الزَّمَانُ، وَيَنْقُصُ الْعَلم، وَيُلْقَى الشُّحُّ، وَتَظْهَرُ الْفِتَنُ، وَيَكْثُرُ الْهَرْجُ) </a:t>
            </a:r>
            <a:r>
              <a:rPr lang="ar-SA" sz="3800" b="1" dirty="0">
                <a:solidFill>
                  <a:schemeClr val="bg1"/>
                </a:solidFill>
                <a:cs typeface="AL-Mohanad" pitchFamily="2" charset="-78"/>
              </a:rPr>
              <a:t>قَالُوا: يَا رَسُولَ اللَّهِ! أَيُّمَا هُوَ؟</a:t>
            </a:r>
            <a:r>
              <a:rPr lang="ar-SA" sz="3800" b="1" dirty="0">
                <a:solidFill>
                  <a:srgbClr val="FFFF66"/>
                </a:solidFill>
                <a:cs typeface="AL-Mohanad" pitchFamily="2" charset="-78"/>
              </a:rPr>
              <a:t> قَالَ: (الْقَتْلُ الْقَتْلُ)</a:t>
            </a:r>
            <a:r>
              <a:rPr lang="ar-SA" sz="3800" b="1" dirty="0">
                <a:solidFill>
                  <a:schemeClr val="bg1"/>
                </a:solidFill>
                <a:cs typeface="AL-Mohanad" pitchFamily="2" charset="-78"/>
              </a:rPr>
              <a:t> وَقَالَ شُعَيْبٌ وَيُونُسُ وَاللَّيْثُ وَابْنُ أَخِي الزُّهْرِيِّ عَنْ الزُّهْرِيِّ عَنْ حُمَيْدٍ عَنْ أَبِي هُرَيْرَةَ عَنْ النَّبِيِّ </a:t>
            </a:r>
            <a:r>
              <a:rPr lang="en-US" sz="4200" b="1" dirty="0">
                <a:solidFill>
                  <a:schemeClr val="bg1"/>
                </a:solidFill>
                <a:cs typeface="AL-Mohanad" pitchFamily="2" charset="-78"/>
                <a:sym typeface="AGA Arabesque" pitchFamily="2" charset="2"/>
              </a:rPr>
              <a:t></a:t>
            </a:r>
            <a:r>
              <a:rPr lang="ar-SA" sz="4200" b="1" dirty="0">
                <a:solidFill>
                  <a:schemeClr val="bg1"/>
                </a:solidFill>
                <a:cs typeface="AL-Mohanad" pitchFamily="2" charset="-78"/>
                <a:sym typeface="AGA Arabesque" pitchFamily="2" charset="2"/>
              </a:rPr>
              <a:t>.</a:t>
            </a:r>
            <a:endParaRPr lang="en-US" sz="4200" b="1" dirty="0">
              <a:solidFill>
                <a:schemeClr val="bg1"/>
              </a:solidFill>
              <a:cs typeface="AL-Mohanad" pitchFamily="2" charset="-78"/>
              <a:sym typeface="AGA Arabesque" pitchFamily="2" charset="2"/>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9" name="Rectangle 3"/>
          <p:cNvSpPr>
            <a:spLocks noGrp="1" noChangeArrowheads="1"/>
          </p:cNvSpPr>
          <p:nvPr>
            <p:ph type="body" idx="1"/>
          </p:nvPr>
        </p:nvSpPr>
        <p:spPr>
          <a:xfrm>
            <a:off x="827584" y="764704"/>
            <a:ext cx="7427913" cy="4852988"/>
          </a:xfrm>
        </p:spPr>
        <p:txBody>
          <a:bodyPr/>
          <a:lstStyle/>
          <a:p>
            <a:pPr algn="ctr">
              <a:lnSpc>
                <a:spcPct val="90000"/>
              </a:lnSpc>
              <a:buNone/>
            </a:pPr>
            <a:r>
              <a:rPr lang="ar-SA" sz="6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لن ينجو من الفتن إلا من عَرَفها , فيعرِفها وهي مُقبــلة وينـجو بإذن الله تعالى منهــا , ومـن لم يعرفها فيعرفها وهي مُدبرة وقد فُتن .</a:t>
            </a:r>
            <a:endParaRPr lang="en-US" sz="6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498" name="Text Box 2"/>
          <p:cNvSpPr txBox="1">
            <a:spLocks noChangeArrowheads="1"/>
          </p:cNvSpPr>
          <p:nvPr/>
        </p:nvSpPr>
        <p:spPr bwMode="auto">
          <a:xfrm>
            <a:off x="539552" y="260648"/>
            <a:ext cx="8077200" cy="7017306"/>
          </a:xfrm>
          <a:prstGeom prst="rect">
            <a:avLst/>
          </a:prstGeom>
          <a:noFill/>
          <a:ln w="9525">
            <a:noFill/>
            <a:miter lim="800000"/>
            <a:headEnd/>
            <a:tailEnd/>
          </a:ln>
          <a:effectLst/>
        </p:spPr>
        <p:txBody>
          <a:bodyPr>
            <a:spAutoFit/>
          </a:bodyPr>
          <a:lstStyle/>
          <a:p>
            <a:pPr>
              <a:spcBef>
                <a:spcPct val="50000"/>
              </a:spcBef>
            </a:pPr>
            <a:r>
              <a:rPr lang="ar-SA" sz="3600" b="1" dirty="0">
                <a:solidFill>
                  <a:schemeClr val="bg1"/>
                </a:solidFill>
                <a:sym typeface="AGA Arabesque" pitchFamily="2" charset="2"/>
              </a:rPr>
              <a:t>قال النووي: أن المراد بقبض العلم في الأحاديث ليس هو محوه من صدور حُفّاظه، ولكن معناه: أن يموت حملتُه، ويتخذ الناسُ </a:t>
            </a:r>
            <a:r>
              <a:rPr lang="ar-SA" sz="3600" b="1" dirty="0" err="1">
                <a:solidFill>
                  <a:schemeClr val="bg1"/>
                </a:solidFill>
                <a:sym typeface="AGA Arabesque" pitchFamily="2" charset="2"/>
              </a:rPr>
              <a:t>جُهّالاً</a:t>
            </a:r>
            <a:r>
              <a:rPr lang="ar-SA" sz="3600" b="1" dirty="0">
                <a:solidFill>
                  <a:schemeClr val="bg1"/>
                </a:solidFill>
                <a:sym typeface="AGA Arabesque" pitchFamily="2" charset="2"/>
              </a:rPr>
              <a:t> يَحكمون </a:t>
            </a:r>
            <a:r>
              <a:rPr lang="ar-SA" sz="3600" b="1" dirty="0" err="1">
                <a:solidFill>
                  <a:schemeClr val="bg1"/>
                </a:solidFill>
                <a:sym typeface="AGA Arabesque" pitchFamily="2" charset="2"/>
              </a:rPr>
              <a:t>بجهالاتهم</a:t>
            </a:r>
            <a:r>
              <a:rPr lang="ar-SA" sz="3600" b="1" dirty="0">
                <a:solidFill>
                  <a:schemeClr val="bg1"/>
                </a:solidFill>
                <a:sym typeface="AGA Arabesque" pitchFamily="2" charset="2"/>
              </a:rPr>
              <a:t> فيضلون ويُضِلون</a:t>
            </a:r>
            <a:r>
              <a:rPr lang="ar-SA" sz="3600" b="1" dirty="0" smtClean="0">
                <a:solidFill>
                  <a:schemeClr val="bg1"/>
                </a:solidFill>
                <a:sym typeface="AGA Arabesque" pitchFamily="2" charset="2"/>
              </a:rPr>
              <a:t>.</a:t>
            </a:r>
          </a:p>
          <a:p>
            <a:pPr>
              <a:spcBef>
                <a:spcPct val="50000"/>
              </a:spcBef>
            </a:pPr>
            <a:r>
              <a:rPr lang="ar-SA" sz="3600" b="1" dirty="0" smtClean="0">
                <a:solidFill>
                  <a:srgbClr val="FF0000"/>
                </a:solidFill>
                <a:sym typeface="AGA Arabesque" pitchFamily="2" charset="2"/>
              </a:rPr>
              <a:t>والآن في زماننا هذا والأمة بالمليارات لو أحصينا العلماء الربانين لوجدناهم قلة قليلة جدا !!</a:t>
            </a:r>
            <a:endParaRPr lang="ar-SA" sz="3600" b="1" dirty="0">
              <a:solidFill>
                <a:srgbClr val="FF0000"/>
              </a:solidFill>
              <a:sym typeface="AGA Arabesque" pitchFamily="2" charset="2"/>
            </a:endParaRPr>
          </a:p>
          <a:p>
            <a:pPr>
              <a:spcBef>
                <a:spcPct val="50000"/>
              </a:spcBef>
            </a:pPr>
            <a:r>
              <a:rPr lang="ar-SA" sz="3600" b="1" dirty="0">
                <a:solidFill>
                  <a:schemeClr val="bg1"/>
                </a:solidFill>
                <a:sym typeface="AGA Arabesque" pitchFamily="2" charset="2"/>
              </a:rPr>
              <a:t>وليس المقصود بالعلم هنا أي علم، بل العلم الشرعي؛ علم الكتاب والسنة، وهو ما ورثه العلماء عن الأنبياء عليهم السلام، فإن العلماء هم ورثة الأنبياء، وبموتهم يذهب العلم وتموت السنن. </a:t>
            </a:r>
            <a:endParaRPr lang="en-US" sz="3600" b="1" dirty="0">
              <a:solidFill>
                <a:schemeClr val="bg1"/>
              </a:solidFill>
              <a:sym typeface="AGA Arabesque" pitchFamily="2" charset="2"/>
            </a:endParaRPr>
          </a:p>
          <a:p>
            <a:pPr>
              <a:spcBef>
                <a:spcPct val="50000"/>
              </a:spcBef>
            </a:pPr>
            <a:r>
              <a:rPr lang="ar-SA" sz="3600" b="1" dirty="0">
                <a:solidFill>
                  <a:schemeClr val="bg1"/>
                </a:solidFill>
                <a:sym typeface="AGA Arabesque" pitchFamily="2" charset="2"/>
              </a:rPr>
              <a:t>  </a:t>
            </a:r>
            <a:endParaRPr lang="en-US" sz="3600" b="1" dirty="0">
              <a:solidFill>
                <a:schemeClr val="bg1"/>
              </a:solidFill>
              <a:sym typeface="AGA Arabesque" pitchFamily="2" charset="2"/>
            </a:endParaRPr>
          </a:p>
        </p:txBody>
      </p:sp>
      <p:sp>
        <p:nvSpPr>
          <p:cNvPr id="618499" name="Text Box 3"/>
          <p:cNvSpPr txBox="1">
            <a:spLocks noChangeArrowheads="1"/>
          </p:cNvSpPr>
          <p:nvPr/>
        </p:nvSpPr>
        <p:spPr bwMode="auto">
          <a:xfrm>
            <a:off x="533400" y="3824288"/>
            <a:ext cx="7848600" cy="823912"/>
          </a:xfrm>
          <a:prstGeom prst="rect">
            <a:avLst/>
          </a:prstGeom>
          <a:noFill/>
          <a:ln w="9525">
            <a:noFill/>
            <a:miter lim="800000"/>
            <a:headEnd/>
            <a:tailEnd/>
          </a:ln>
          <a:effectLst/>
        </p:spPr>
        <p:txBody>
          <a:bodyPr>
            <a:spAutoFit/>
          </a:bodyPr>
          <a:lstStyle/>
          <a:p>
            <a:pPr>
              <a:spcBef>
                <a:spcPct val="50000"/>
              </a:spcBef>
            </a:pPr>
            <a:endParaRPr lang="en-US" sz="4800" b="1">
              <a:solidFill>
                <a:schemeClr val="bg1"/>
              </a:solidFill>
              <a:sym typeface="AGA Arabesque" pitchFamily="2" charset="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75"/>
                                  </p:iterate>
                                  <p:childTnLst>
                                    <p:set>
                                      <p:cBhvr>
                                        <p:cTn id="6" dur="1" fill="hold">
                                          <p:stCondLst>
                                            <p:cond delay="74"/>
                                          </p:stCondLst>
                                        </p:cTn>
                                        <p:tgtEl>
                                          <p:spTgt spid="6184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nodePh="1">
                                  <p:stCondLst>
                                    <p:cond delay="0"/>
                                  </p:stCondLst>
                                  <p:endCondLst>
                                    <p:cond evt="begin" delay="0">
                                      <p:tn val="9"/>
                                    </p:cond>
                                  </p:endCondLst>
                                  <p:iterate type="lt">
                                    <p:tmAbs val="75"/>
                                  </p:iterate>
                                  <p:childTnLst>
                                    <p:set>
                                      <p:cBhvr>
                                        <p:cTn id="10" dur="1" fill="hold">
                                          <p:stCondLst>
                                            <p:cond delay="74"/>
                                          </p:stCondLst>
                                        </p:cTn>
                                        <p:tgtEl>
                                          <p:spTgt spid="6184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8498" grpId="0" autoUpdateAnimBg="0"/>
      <p:bldP spid="618499"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6" name="Text Box 2"/>
          <p:cNvSpPr txBox="1">
            <a:spLocks noChangeArrowheads="1"/>
          </p:cNvSpPr>
          <p:nvPr/>
        </p:nvSpPr>
        <p:spPr bwMode="auto">
          <a:xfrm>
            <a:off x="323850" y="476250"/>
            <a:ext cx="8077200" cy="5272088"/>
          </a:xfrm>
          <a:prstGeom prst="rect">
            <a:avLst/>
          </a:prstGeom>
          <a:noFill/>
          <a:ln w="9525">
            <a:noFill/>
            <a:miter lim="800000"/>
            <a:headEnd/>
            <a:tailEnd/>
          </a:ln>
          <a:effectLst/>
        </p:spPr>
        <p:txBody>
          <a:bodyPr>
            <a:spAutoFit/>
          </a:bodyPr>
          <a:lstStyle/>
          <a:p>
            <a:pPr>
              <a:spcBef>
                <a:spcPct val="50000"/>
              </a:spcBef>
            </a:pPr>
            <a:r>
              <a:rPr lang="ar-SA" sz="4400" b="1">
                <a:solidFill>
                  <a:srgbClr val="CCFF66"/>
                </a:solidFill>
                <a:sym typeface="AGA Arabesque" pitchFamily="2" charset="2"/>
              </a:rPr>
              <a:t>أما فتن الدين: </a:t>
            </a:r>
            <a:r>
              <a:rPr lang="ar-SA" sz="4400" b="1">
                <a:solidFill>
                  <a:schemeClr val="bg1"/>
                </a:solidFill>
                <a:sym typeface="AGA Arabesque" pitchFamily="2" charset="2"/>
              </a:rPr>
              <a:t>فكل ما يصدُّ عن الإيمان بالله والقيام بأمره واتباع هدي نبيه </a:t>
            </a:r>
            <a:r>
              <a:rPr lang="en-US" sz="4000" b="1">
                <a:solidFill>
                  <a:schemeClr val="bg1"/>
                </a:solidFill>
                <a:sym typeface="AGA Arabesque" pitchFamily="2" charset="2"/>
              </a:rPr>
              <a:t></a:t>
            </a:r>
            <a:r>
              <a:rPr lang="ar-SA" sz="4400" b="1">
                <a:solidFill>
                  <a:schemeClr val="bg1"/>
                </a:solidFill>
                <a:sym typeface="AGA Arabesque" pitchFamily="2" charset="2"/>
              </a:rPr>
              <a:t> مِن العقائدِ الفاسدة والأفكارِ الهدّامة والسلوكِ المنحرف، والصدِّ عن ذِكرِ الله وعن الصلاة بالاشتغال بالشهوات واللذائذ المحرمة.</a:t>
            </a:r>
          </a:p>
          <a:p>
            <a:pPr>
              <a:spcBef>
                <a:spcPct val="50000"/>
              </a:spcBef>
            </a:pPr>
            <a:r>
              <a:rPr lang="ar-SA" sz="4800" b="1">
                <a:solidFill>
                  <a:srgbClr val="CCFF66"/>
                </a:solidFill>
                <a:sym typeface="AGA Arabesque" pitchFamily="2" charset="2"/>
              </a:rPr>
              <a:t>وأما فتن الدنيا: </a:t>
            </a:r>
            <a:r>
              <a:rPr lang="ar-SA" sz="4800" b="1">
                <a:solidFill>
                  <a:schemeClr val="bg1"/>
                </a:solidFill>
                <a:sym typeface="AGA Arabesque" pitchFamily="2" charset="2"/>
              </a:rPr>
              <a:t>فما يحصل من القتل والسلب والنهب.</a:t>
            </a:r>
            <a:endParaRPr lang="en-US" sz="4800" b="1">
              <a:solidFill>
                <a:schemeClr val="bg1"/>
              </a:solidFill>
              <a:sym typeface="AGA Arabesque" pitchFamily="2" charset="2"/>
            </a:endParaRPr>
          </a:p>
        </p:txBody>
      </p:sp>
      <p:sp>
        <p:nvSpPr>
          <p:cNvPr id="620547" name="Text Box 3"/>
          <p:cNvSpPr txBox="1">
            <a:spLocks noChangeArrowheads="1"/>
          </p:cNvSpPr>
          <p:nvPr/>
        </p:nvSpPr>
        <p:spPr bwMode="auto">
          <a:xfrm>
            <a:off x="533400" y="3824288"/>
            <a:ext cx="7848600" cy="823912"/>
          </a:xfrm>
          <a:prstGeom prst="rect">
            <a:avLst/>
          </a:prstGeom>
          <a:noFill/>
          <a:ln w="9525">
            <a:noFill/>
            <a:miter lim="800000"/>
            <a:headEnd/>
            <a:tailEnd/>
          </a:ln>
          <a:effectLst/>
        </p:spPr>
        <p:txBody>
          <a:bodyPr>
            <a:spAutoFit/>
          </a:bodyPr>
          <a:lstStyle/>
          <a:p>
            <a:pPr>
              <a:spcBef>
                <a:spcPct val="50000"/>
              </a:spcBef>
            </a:pPr>
            <a:endParaRPr lang="en-US" sz="4800" b="1">
              <a:solidFill>
                <a:schemeClr val="bg1"/>
              </a:solidFill>
              <a:sym typeface="AGA Arabesque" pitchFamily="2" charset="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lt">
                                    <p:tmAbs val="75"/>
                                  </p:iterate>
                                  <p:childTnLst>
                                    <p:set>
                                      <p:cBhvr>
                                        <p:cTn id="6" dur="1" fill="hold">
                                          <p:stCondLst>
                                            <p:cond delay="74"/>
                                          </p:stCondLst>
                                        </p:cTn>
                                        <p:tgtEl>
                                          <p:spTgt spid="6205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nodePh="1">
                                  <p:stCondLst>
                                    <p:cond delay="0"/>
                                  </p:stCondLst>
                                  <p:endCondLst>
                                    <p:cond evt="begin" delay="0">
                                      <p:tn val="9"/>
                                    </p:cond>
                                  </p:endCondLst>
                                  <p:iterate type="lt">
                                    <p:tmAbs val="75"/>
                                  </p:iterate>
                                  <p:childTnLst>
                                    <p:set>
                                      <p:cBhvr>
                                        <p:cTn id="10" dur="1" fill="hold">
                                          <p:stCondLst>
                                            <p:cond delay="74"/>
                                          </p:stCondLst>
                                        </p:cTn>
                                        <p:tgtEl>
                                          <p:spTgt spid="6205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0546" grpId="0" autoUpdateAnimBg="0"/>
      <p:bldP spid="620547"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ChangeArrowheads="1"/>
          </p:cNvSpPr>
          <p:nvPr/>
        </p:nvSpPr>
        <p:spPr bwMode="auto">
          <a:xfrm>
            <a:off x="755650" y="1125538"/>
            <a:ext cx="7056438" cy="4751387"/>
          </a:xfrm>
          <a:prstGeom prst="rect">
            <a:avLst/>
          </a:prstGeom>
          <a:noFill/>
          <a:ln w="9525">
            <a:noFill/>
            <a:miter lim="800000"/>
            <a:headEnd/>
            <a:tailEnd/>
          </a:ln>
          <a:effectLst/>
        </p:spPr>
        <p:txBody>
          <a:bodyPr/>
          <a:lstStyle/>
          <a:p>
            <a:pPr marL="342900" indent="-342900">
              <a:spcBef>
                <a:spcPct val="20000"/>
              </a:spcBef>
            </a:pPr>
            <a:r>
              <a:rPr lang="ar-SA" sz="5400" b="1" dirty="0">
                <a:solidFill>
                  <a:schemeClr val="bg1"/>
                </a:solidFill>
              </a:rPr>
              <a:t>قال </a:t>
            </a:r>
            <a:r>
              <a:rPr lang="ar-SA" sz="5400" b="1" dirty="0" err="1">
                <a:solidFill>
                  <a:schemeClr val="bg1"/>
                </a:solidFill>
              </a:rPr>
              <a:t>المناوي</a:t>
            </a:r>
            <a:r>
              <a:rPr lang="ar-SA" sz="5400" b="1" dirty="0">
                <a:solidFill>
                  <a:schemeClr val="bg1"/>
                </a:solidFill>
              </a:rPr>
              <a:t> - رحمه الله - : </a:t>
            </a:r>
            <a:r>
              <a:rPr lang="ar-SA" sz="5400" b="1" dirty="0">
                <a:solidFill>
                  <a:srgbClr val="FFFF99"/>
                </a:solidFill>
              </a:rPr>
              <a:t>"وفيه الحث على اقتباس العلوم الدينية قبل هجوم تلك الأيام الدَّنِيَّة </a:t>
            </a:r>
            <a:r>
              <a:rPr lang="ar-SA" sz="5400" b="1" dirty="0" smtClean="0">
                <a:solidFill>
                  <a:srgbClr val="FFFF99"/>
                </a:solidFill>
              </a:rPr>
              <a:t>الرديئة“كأنه يشير إلى حديث المصطفى. ”احفظ الله يحفظك</a:t>
            </a:r>
            <a:endParaRPr lang="en-US" sz="5400" b="1" dirty="0">
              <a:solidFill>
                <a:srgbClr val="FFFF99"/>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187394">
                                            <p:txEl>
                                              <p:pRg st="0" end="0"/>
                                            </p:txEl>
                                          </p:spTgt>
                                        </p:tgtEl>
                                        <p:attrNameLst>
                                          <p:attrName>style.visibility</p:attrName>
                                        </p:attrNameLst>
                                      </p:cBhvr>
                                      <p:to>
                                        <p:strVal val="visible"/>
                                      </p:to>
                                    </p:set>
                                    <p:animEffect transition="in" filter="plus(in)">
                                      <p:cBhvr>
                                        <p:cTn id="7" dur="3000"/>
                                        <p:tgtEl>
                                          <p:spTgt spid="18739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394"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Rectangle 2"/>
          <p:cNvSpPr>
            <a:spLocks noGrp="1" noChangeArrowheads="1"/>
          </p:cNvSpPr>
          <p:nvPr>
            <p:ph type="body" idx="1"/>
          </p:nvPr>
        </p:nvSpPr>
        <p:spPr>
          <a:xfrm>
            <a:off x="611560" y="692150"/>
            <a:ext cx="8101013" cy="6165850"/>
          </a:xfrm>
        </p:spPr>
        <p:txBody>
          <a:bodyPr/>
          <a:lstStyle/>
          <a:p>
            <a:pPr algn="just">
              <a:lnSpc>
                <a:spcPct val="90000"/>
              </a:lnSpc>
              <a:buFontTx/>
              <a:buNone/>
            </a:pPr>
            <a:endParaRPr lang="ar-SA" sz="4400" b="1" dirty="0" smtClean="0">
              <a:solidFill>
                <a:srgbClr val="CCFF99"/>
              </a:solidFill>
            </a:endParaRPr>
          </a:p>
          <a:p>
            <a:pPr algn="ctr">
              <a:lnSpc>
                <a:spcPct val="90000"/>
              </a:lnSpc>
              <a:buFontTx/>
              <a:buNone/>
            </a:pPr>
            <a:r>
              <a:rPr lang="ar-SA" sz="4400" b="1" dirty="0" smtClean="0">
                <a:solidFill>
                  <a:srgbClr val="CCFF99"/>
                </a:solidFill>
              </a:rPr>
              <a:t>معنى </a:t>
            </a:r>
            <a:r>
              <a:rPr lang="ar-SA" sz="4400" b="1" dirty="0">
                <a:solidFill>
                  <a:srgbClr val="CCFF99"/>
                </a:solidFill>
              </a:rPr>
              <a:t>كثرة الهرج: </a:t>
            </a:r>
            <a:r>
              <a:rPr lang="ar-SA" sz="4400" b="1" dirty="0">
                <a:solidFill>
                  <a:schemeClr val="bg1"/>
                </a:solidFill>
              </a:rPr>
              <a:t>أنه يكثر بين المسلمين القتل لأسباب عدة</a:t>
            </a:r>
            <a:r>
              <a:rPr lang="ar-SA" sz="4400" b="1" dirty="0" smtClean="0">
                <a:solidFill>
                  <a:schemeClr val="bg1"/>
                </a:solidFill>
              </a:rPr>
              <a:t>، كل </a:t>
            </a:r>
            <a:r>
              <a:rPr lang="ar-SA" sz="4400" b="1" dirty="0" err="1" smtClean="0">
                <a:solidFill>
                  <a:schemeClr val="bg1"/>
                </a:solidFill>
              </a:rPr>
              <a:t>ماذكر</a:t>
            </a:r>
            <a:r>
              <a:rPr lang="ar-SA" sz="4400" b="1" dirty="0" smtClean="0">
                <a:solidFill>
                  <a:schemeClr val="bg1"/>
                </a:solidFill>
              </a:rPr>
              <a:t> وأعظمه الخروج على الولاة فسيفتح بابا من الفتن يؤدي لنزع هيبة المسلمين من قلوب الكافرين </a:t>
            </a:r>
            <a:endParaRPr lang="en-US" sz="4400" b="1" dirty="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48514">
                                            <p:txEl>
                                              <p:pRg st="1" end="1"/>
                                            </p:txEl>
                                          </p:spTgt>
                                        </p:tgtEl>
                                        <p:attrNameLst>
                                          <p:attrName>style.visibility</p:attrName>
                                        </p:attrNameLst>
                                      </p:cBhvr>
                                      <p:to>
                                        <p:strVal val="visible"/>
                                      </p:to>
                                    </p:set>
                                    <p:animEffect transition="in" filter="circle(in)">
                                      <p:cBhvr>
                                        <p:cTn id="7" dur="3000"/>
                                        <p:tgtEl>
                                          <p:spTgt spid="4485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8514"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Rectangle 2"/>
          <p:cNvSpPr>
            <a:spLocks noGrp="1" noChangeArrowheads="1"/>
          </p:cNvSpPr>
          <p:nvPr>
            <p:ph type="body" idx="1"/>
          </p:nvPr>
        </p:nvSpPr>
        <p:spPr>
          <a:xfrm>
            <a:off x="323849" y="836712"/>
            <a:ext cx="8820151" cy="6453188"/>
          </a:xfrm>
        </p:spPr>
        <p:txBody>
          <a:bodyPr/>
          <a:lstStyle/>
          <a:p>
            <a:pPr algn="ctr">
              <a:lnSpc>
                <a:spcPct val="90000"/>
              </a:lnSpc>
              <a:buFontTx/>
              <a:buNone/>
            </a:pPr>
            <a:r>
              <a:rPr lang="ar-SA" sz="4200" b="1" dirty="0" smtClean="0">
                <a:solidFill>
                  <a:srgbClr val="FFFF99"/>
                </a:solidFill>
              </a:rPr>
              <a:t>والواقع </a:t>
            </a:r>
            <a:r>
              <a:rPr lang="ar-SA" sz="4200" b="1" dirty="0">
                <a:solidFill>
                  <a:srgbClr val="FFFF99"/>
                </a:solidFill>
              </a:rPr>
              <a:t>أن الصفات المذكورة وُجدت </a:t>
            </a:r>
            <a:r>
              <a:rPr lang="ar-SA" sz="4200" b="1" dirty="0" err="1">
                <a:solidFill>
                  <a:srgbClr val="FFFF99"/>
                </a:solidFill>
              </a:rPr>
              <a:t>مباديها</a:t>
            </a:r>
            <a:r>
              <a:rPr lang="ar-SA" sz="4200" b="1" dirty="0">
                <a:solidFill>
                  <a:srgbClr val="FFFF99"/>
                </a:solidFill>
              </a:rPr>
              <a:t> من عهد الصحابة، ثم صارت تكثر في بعض الأماكن دون بعض، وقد مضى من الوقت الذي قال فيه ابن بطال ما قال نحو ثلاثمائة وخمسين سنة، والصفات المذكورة في ازدياد في جميع البلاد، لكن يقلّ بعضُها عن بعض، ويكثر بعضُها عن بعض، وكلما مضت طبقةٌ ظهر النقصُ الكثير في التي </a:t>
            </a:r>
            <a:r>
              <a:rPr lang="ar-SA" sz="4200" b="1" dirty="0" smtClean="0">
                <a:solidFill>
                  <a:srgbClr val="FFFF99"/>
                </a:solidFill>
              </a:rPr>
              <a:t>تليها.</a:t>
            </a:r>
            <a:endParaRPr lang="en-US" sz="4200" b="1" dirty="0">
              <a:solidFill>
                <a:srgbClr val="FFFF99"/>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65922">
                                            <p:txEl>
                                              <p:pRg st="0" end="0"/>
                                            </p:txEl>
                                          </p:spTgt>
                                        </p:tgtEl>
                                        <p:attrNameLst>
                                          <p:attrName>style.visibility</p:attrName>
                                        </p:attrNameLst>
                                      </p:cBhvr>
                                      <p:to>
                                        <p:strVal val="visible"/>
                                      </p:to>
                                    </p:set>
                                    <p:animEffect transition="in" filter="circle(in)">
                                      <p:cBhvr>
                                        <p:cTn id="7" dur="2000"/>
                                        <p:tgtEl>
                                          <p:spTgt spid="4659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5922"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Rectangle 2"/>
          <p:cNvSpPr>
            <a:spLocks noGrp="1" noChangeArrowheads="1"/>
          </p:cNvSpPr>
          <p:nvPr>
            <p:ph type="body" idx="1"/>
          </p:nvPr>
        </p:nvSpPr>
        <p:spPr>
          <a:xfrm>
            <a:off x="-71438" y="260350"/>
            <a:ext cx="8820151" cy="6453188"/>
          </a:xfrm>
        </p:spPr>
        <p:txBody>
          <a:bodyPr/>
          <a:lstStyle/>
          <a:p>
            <a:pPr algn="ctr">
              <a:lnSpc>
                <a:spcPct val="90000"/>
              </a:lnSpc>
              <a:buFontTx/>
              <a:buNone/>
            </a:pPr>
            <a:endParaRPr lang="ar-SA" sz="6000" b="1" dirty="0" smtClean="0">
              <a:solidFill>
                <a:srgbClr val="FFFF99"/>
              </a:solidFill>
            </a:endParaRPr>
          </a:p>
          <a:p>
            <a:pPr algn="ctr">
              <a:lnSpc>
                <a:spcPct val="90000"/>
              </a:lnSpc>
              <a:buFontTx/>
              <a:buNone/>
            </a:pPr>
            <a:endParaRPr lang="ar-SA" sz="6000" b="1" dirty="0" smtClean="0">
              <a:solidFill>
                <a:srgbClr val="FFFF99"/>
              </a:solidFill>
            </a:endParaRPr>
          </a:p>
          <a:p>
            <a:pPr algn="ctr">
              <a:lnSpc>
                <a:spcPct val="90000"/>
              </a:lnSpc>
              <a:buFontTx/>
              <a:buNone/>
            </a:pPr>
            <a:r>
              <a:rPr lang="ar-SA" sz="6000" b="1" dirty="0" smtClean="0">
                <a:solidFill>
                  <a:srgbClr val="FFFF99"/>
                </a:solidFill>
              </a:rPr>
              <a:t>"</a:t>
            </a:r>
            <a:r>
              <a:rPr lang="ar-SA" sz="6000" b="1" dirty="0">
                <a:solidFill>
                  <a:srgbClr val="FFFF99"/>
                </a:solidFill>
              </a:rPr>
              <a:t>لا يأتي زمان إلا والذي بعده شر منه”. </a:t>
            </a:r>
            <a:endParaRPr lang="en-US" sz="6000" b="1" dirty="0">
              <a:solidFill>
                <a:srgbClr val="FFFF99"/>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65922">
                                            <p:txEl>
                                              <p:pRg st="2" end="2"/>
                                            </p:txEl>
                                          </p:spTgt>
                                        </p:tgtEl>
                                        <p:attrNameLst>
                                          <p:attrName>style.visibility</p:attrName>
                                        </p:attrNameLst>
                                      </p:cBhvr>
                                      <p:to>
                                        <p:strVal val="visible"/>
                                      </p:to>
                                    </p:set>
                                    <p:animEffect transition="in" filter="circle(in)">
                                      <p:cBhvr>
                                        <p:cTn id="7" dur="2000"/>
                                        <p:tgtEl>
                                          <p:spTgt spid="46592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5922"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0258" name="Rectangle 2"/>
          <p:cNvSpPr>
            <a:spLocks noChangeArrowheads="1"/>
          </p:cNvSpPr>
          <p:nvPr/>
        </p:nvSpPr>
        <p:spPr bwMode="auto">
          <a:xfrm>
            <a:off x="539552" y="404664"/>
            <a:ext cx="8066088" cy="2087562"/>
          </a:xfrm>
          <a:prstGeom prst="rect">
            <a:avLst/>
          </a:prstGeom>
          <a:noFill/>
          <a:ln w="9525">
            <a:noFill/>
            <a:miter lim="800000"/>
            <a:headEnd/>
            <a:tailEnd/>
          </a:ln>
          <a:effectLst/>
        </p:spPr>
        <p:txBody>
          <a:bodyPr/>
          <a:lstStyle/>
          <a:p>
            <a:pPr marL="342900" indent="-342900" algn="r">
              <a:spcBef>
                <a:spcPct val="20000"/>
              </a:spcBef>
            </a:pPr>
            <a:r>
              <a:rPr lang="ar-SA" sz="4800" b="1">
                <a:solidFill>
                  <a:schemeClr val="bg1"/>
                </a:solidFill>
                <a:sym typeface="AGA Arabesque" pitchFamily="2" charset="2"/>
              </a:rPr>
              <a:t>حينما جاء أبو عبيدة بن الجراح بالجزية والأموال من البحرين فاجتمع الصحابة عند النبي </a:t>
            </a:r>
            <a:r>
              <a:rPr lang="en-US" sz="4800" b="1">
                <a:solidFill>
                  <a:schemeClr val="bg1"/>
                </a:solidFill>
                <a:sym typeface="AGA Arabesque" pitchFamily="2" charset="2"/>
              </a:rPr>
              <a:t></a:t>
            </a:r>
            <a:r>
              <a:rPr lang="ar-SA" sz="4800" b="1">
                <a:solidFill>
                  <a:schemeClr val="bg1"/>
                </a:solidFill>
                <a:sym typeface="AGA Arabesque" pitchFamily="2" charset="2"/>
              </a:rPr>
              <a:t> لذلك، فقال: </a:t>
            </a:r>
            <a:endParaRPr lang="en-US" sz="4800" b="1">
              <a:solidFill>
                <a:schemeClr val="bg1"/>
              </a:solidFill>
              <a:sym typeface="AGA Arabesque" pitchFamily="2" charset="2"/>
            </a:endParaRPr>
          </a:p>
        </p:txBody>
      </p:sp>
      <p:sp>
        <p:nvSpPr>
          <p:cNvPr id="480259" name="Rectangle 3"/>
          <p:cNvSpPr>
            <a:spLocks noChangeArrowheads="1"/>
          </p:cNvSpPr>
          <p:nvPr/>
        </p:nvSpPr>
        <p:spPr bwMode="auto">
          <a:xfrm>
            <a:off x="0" y="2276475"/>
            <a:ext cx="8245475" cy="1655763"/>
          </a:xfrm>
          <a:prstGeom prst="rect">
            <a:avLst/>
          </a:prstGeom>
          <a:noFill/>
          <a:ln w="9525">
            <a:noFill/>
            <a:miter lim="800000"/>
            <a:headEnd/>
            <a:tailEnd/>
          </a:ln>
          <a:effectLst/>
        </p:spPr>
        <p:txBody>
          <a:bodyPr/>
          <a:lstStyle/>
          <a:p>
            <a:pPr marL="342900" indent="-342900" algn="r">
              <a:spcBef>
                <a:spcPct val="20000"/>
              </a:spcBef>
            </a:pPr>
            <a:endParaRPr lang="en-US" sz="5400" b="1">
              <a:solidFill>
                <a:schemeClr val="bg1"/>
              </a:solidFill>
              <a:sym typeface="AGA Arabesque" pitchFamily="2" charset="2"/>
            </a:endParaRPr>
          </a:p>
        </p:txBody>
      </p:sp>
      <p:sp>
        <p:nvSpPr>
          <p:cNvPr id="480260" name="Rectangle 4"/>
          <p:cNvSpPr>
            <a:spLocks noChangeArrowheads="1"/>
          </p:cNvSpPr>
          <p:nvPr/>
        </p:nvSpPr>
        <p:spPr bwMode="auto">
          <a:xfrm>
            <a:off x="611560" y="2708920"/>
            <a:ext cx="8064500" cy="3816350"/>
          </a:xfrm>
          <a:prstGeom prst="rect">
            <a:avLst/>
          </a:prstGeom>
          <a:noFill/>
          <a:ln w="9525">
            <a:solidFill>
              <a:srgbClr val="CC0000"/>
            </a:solidFill>
            <a:prstDash val="dash"/>
            <a:miter lim="800000"/>
            <a:headEnd/>
            <a:tailEnd/>
          </a:ln>
          <a:effectLst/>
        </p:spPr>
        <p:txBody>
          <a:bodyPr/>
          <a:lstStyle/>
          <a:p>
            <a:pPr marL="342900" indent="-342900">
              <a:spcBef>
                <a:spcPct val="20000"/>
              </a:spcBef>
            </a:pPr>
            <a:r>
              <a:rPr lang="ar-SA" sz="4800" b="1" dirty="0" smtClean="0">
                <a:solidFill>
                  <a:srgbClr val="FFFF66"/>
                </a:solidFill>
                <a:sym typeface="AGA Arabesque" pitchFamily="2" charset="2"/>
              </a:rPr>
              <a:t>” فوالله </a:t>
            </a:r>
            <a:r>
              <a:rPr lang="ar-SA" sz="4800" b="1" dirty="0">
                <a:solidFill>
                  <a:srgbClr val="FFFF66"/>
                </a:solidFill>
                <a:sym typeface="AGA Arabesque" pitchFamily="2" charset="2"/>
              </a:rPr>
              <a:t>لا الفقر أخشى عليكم، ولكن أخشى عليكم أن تُبسط عليكم الدنيا كما بُسطت على من كان قبلكم فتنافسوها كما تنافسوها وتهلككم كما أهلكتهم“</a:t>
            </a:r>
            <a:endParaRPr lang="en-US" sz="4800" b="1" dirty="0">
              <a:solidFill>
                <a:srgbClr val="FFFF66"/>
              </a:solidFill>
              <a:sym typeface="AGA Arabesque" pitchFamily="2" charset="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80258"/>
                                        </p:tgtEl>
                                        <p:attrNameLst>
                                          <p:attrName>style.visibility</p:attrName>
                                        </p:attrNameLst>
                                      </p:cBhvr>
                                      <p:to>
                                        <p:strVal val="visible"/>
                                      </p:to>
                                    </p:set>
                                    <p:animEffect transition="in" filter="wheel(4)">
                                      <p:cBhvr>
                                        <p:cTn id="7" dur="2000"/>
                                        <p:tgtEl>
                                          <p:spTgt spid="48025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nodePh="1">
                                  <p:stCondLst>
                                    <p:cond delay="0"/>
                                  </p:stCondLst>
                                  <p:endCondLst>
                                    <p:cond evt="begin" delay="0">
                                      <p:tn val="10"/>
                                    </p:cond>
                                  </p:endCondLst>
                                  <p:childTnLst>
                                    <p:set>
                                      <p:cBhvr>
                                        <p:cTn id="11" dur="1" fill="hold">
                                          <p:stCondLst>
                                            <p:cond delay="0"/>
                                          </p:stCondLst>
                                        </p:cTn>
                                        <p:tgtEl>
                                          <p:spTgt spid="480259"/>
                                        </p:tgtEl>
                                        <p:attrNameLst>
                                          <p:attrName>style.visibility</p:attrName>
                                        </p:attrNameLst>
                                      </p:cBhvr>
                                      <p:to>
                                        <p:strVal val="visible"/>
                                      </p:to>
                                    </p:set>
                                    <p:animEffect transition="in" filter="wheel(4)">
                                      <p:cBhvr>
                                        <p:cTn id="12" dur="2000"/>
                                        <p:tgtEl>
                                          <p:spTgt spid="480259"/>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grpId="0" nodeType="clickEffect">
                                  <p:stCondLst>
                                    <p:cond delay="0"/>
                                  </p:stCondLst>
                                  <p:childTnLst>
                                    <p:set>
                                      <p:cBhvr>
                                        <p:cTn id="16" dur="1" fill="hold">
                                          <p:stCondLst>
                                            <p:cond delay="0"/>
                                          </p:stCondLst>
                                        </p:cTn>
                                        <p:tgtEl>
                                          <p:spTgt spid="480260"/>
                                        </p:tgtEl>
                                        <p:attrNameLst>
                                          <p:attrName>style.visibility</p:attrName>
                                        </p:attrNameLst>
                                      </p:cBhvr>
                                      <p:to>
                                        <p:strVal val="visible"/>
                                      </p:to>
                                    </p:set>
                                    <p:animEffect transition="in" filter="wheel(4)">
                                      <p:cBhvr>
                                        <p:cTn id="17" dur="2000"/>
                                        <p:tgtEl>
                                          <p:spTgt spid="4802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0258" grpId="0"/>
      <p:bldP spid="480259" grpId="0"/>
      <p:bldP spid="48026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82" name="Rectangle 2"/>
          <p:cNvSpPr>
            <a:spLocks noChangeArrowheads="1"/>
          </p:cNvSpPr>
          <p:nvPr/>
        </p:nvSpPr>
        <p:spPr bwMode="auto">
          <a:xfrm>
            <a:off x="323528" y="620688"/>
            <a:ext cx="8459788" cy="2232025"/>
          </a:xfrm>
          <a:prstGeom prst="rect">
            <a:avLst/>
          </a:prstGeom>
          <a:noFill/>
          <a:ln w="9525">
            <a:noFill/>
            <a:miter lim="800000"/>
            <a:headEnd/>
            <a:tailEnd/>
          </a:ln>
          <a:effectLst/>
        </p:spPr>
        <p:txBody>
          <a:bodyPr/>
          <a:lstStyle/>
          <a:p>
            <a:pPr marL="342900" indent="-342900">
              <a:spcBef>
                <a:spcPct val="20000"/>
              </a:spcBef>
            </a:pPr>
            <a:r>
              <a:rPr lang="ar-SA" sz="4800" b="1" dirty="0">
                <a:solidFill>
                  <a:schemeClr val="bg1"/>
                </a:solidFill>
                <a:sym typeface="AGA Arabesque" pitchFamily="2" charset="2"/>
              </a:rPr>
              <a:t>فاستنبط الحافظ ابن حجر-رحمه الله- فائدة من ذلك، فقال :“ </a:t>
            </a:r>
            <a:r>
              <a:rPr lang="ar-SA" sz="4800" b="1" dirty="0">
                <a:solidFill>
                  <a:srgbClr val="FFFF66"/>
                </a:solidFill>
                <a:sym typeface="AGA Arabesque" pitchFamily="2" charset="2"/>
              </a:rPr>
              <a:t>وفيه أن المنافسة على الدنيا قد تجرُّ إلى الهلاك“</a:t>
            </a:r>
            <a:endParaRPr lang="en-US" sz="4800" b="1" dirty="0">
              <a:solidFill>
                <a:srgbClr val="FFFF66"/>
              </a:solidFill>
              <a:sym typeface="AGA Arabesque" pitchFamily="2" charset="2"/>
            </a:endParaRPr>
          </a:p>
        </p:txBody>
      </p:sp>
      <p:sp>
        <p:nvSpPr>
          <p:cNvPr id="481283" name="Rectangle 3"/>
          <p:cNvSpPr>
            <a:spLocks noChangeArrowheads="1"/>
          </p:cNvSpPr>
          <p:nvPr/>
        </p:nvSpPr>
        <p:spPr bwMode="auto">
          <a:xfrm>
            <a:off x="539552" y="2708920"/>
            <a:ext cx="8351838" cy="3789362"/>
          </a:xfrm>
          <a:prstGeom prst="rect">
            <a:avLst/>
          </a:prstGeom>
          <a:noFill/>
          <a:ln w="9525">
            <a:noFill/>
            <a:miter lim="800000"/>
            <a:headEnd/>
            <a:tailEnd/>
          </a:ln>
          <a:effectLst/>
        </p:spPr>
        <p:txBody>
          <a:bodyPr/>
          <a:lstStyle/>
          <a:p>
            <a:pPr marL="342900" indent="-342900">
              <a:spcBef>
                <a:spcPct val="20000"/>
              </a:spcBef>
            </a:pPr>
            <a:r>
              <a:rPr lang="ar-SA" sz="5400" b="1" dirty="0">
                <a:solidFill>
                  <a:schemeClr val="bg1"/>
                </a:solidFill>
                <a:sym typeface="AGA Arabesque" pitchFamily="2" charset="2"/>
              </a:rPr>
              <a:t>روى ابن مسعود </a:t>
            </a:r>
            <a:r>
              <a:rPr lang="en-US" sz="5400" b="1" dirty="0">
                <a:solidFill>
                  <a:schemeClr val="bg1"/>
                </a:solidFill>
                <a:sym typeface="AGA Arabesque" pitchFamily="2" charset="2"/>
              </a:rPr>
              <a:t></a:t>
            </a:r>
            <a:r>
              <a:rPr lang="ar-SA" sz="5400" b="1" dirty="0">
                <a:solidFill>
                  <a:schemeClr val="bg1"/>
                </a:solidFill>
                <a:sym typeface="AGA Arabesque" pitchFamily="2" charset="2"/>
              </a:rPr>
              <a:t> عن النبي </a:t>
            </a:r>
            <a:r>
              <a:rPr lang="en-US" sz="5400" b="1" dirty="0">
                <a:solidFill>
                  <a:schemeClr val="bg1"/>
                </a:solidFill>
                <a:sym typeface="AGA Arabesque" pitchFamily="2" charset="2"/>
              </a:rPr>
              <a:t></a:t>
            </a:r>
            <a:r>
              <a:rPr lang="ar-SA" sz="5400" b="1" dirty="0">
                <a:solidFill>
                  <a:schemeClr val="bg1"/>
                </a:solidFill>
                <a:sym typeface="AGA Arabesque" pitchFamily="2" charset="2"/>
              </a:rPr>
              <a:t> قال: </a:t>
            </a:r>
            <a:r>
              <a:rPr lang="ar-SA" sz="5400" b="1" dirty="0">
                <a:solidFill>
                  <a:srgbClr val="FFFF66"/>
                </a:solidFill>
                <a:sym typeface="AGA Arabesque" pitchFamily="2" charset="2"/>
              </a:rPr>
              <a:t>“إن هذا الدينار والدرهم أهلكا من كان قبلكم، ولا أراهما إلا مُهلكاكم“</a:t>
            </a:r>
            <a:endParaRPr lang="en-US" sz="5400" b="1" dirty="0">
              <a:solidFill>
                <a:srgbClr val="FFFF66"/>
              </a:solidFill>
              <a:sym typeface="AGA Arabesque" pitchFamily="2" charset="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481282"/>
                                        </p:tgtEl>
                                        <p:attrNameLst>
                                          <p:attrName>style.visibility</p:attrName>
                                        </p:attrNameLst>
                                      </p:cBhvr>
                                      <p:to>
                                        <p:strVal val="visible"/>
                                      </p:to>
                                    </p:set>
                                    <p:anim calcmode="lin" valueType="num">
                                      <p:cBhvr>
                                        <p:cTn id="7" dur="2000" fill="hold"/>
                                        <p:tgtEl>
                                          <p:spTgt spid="481282"/>
                                        </p:tgtEl>
                                        <p:attrNameLst>
                                          <p:attrName>ppt_w</p:attrName>
                                        </p:attrNameLst>
                                      </p:cBhvr>
                                      <p:tavLst>
                                        <p:tav tm="0">
                                          <p:val>
                                            <p:fltVal val="0"/>
                                          </p:val>
                                        </p:tav>
                                        <p:tav tm="100000">
                                          <p:val>
                                            <p:strVal val="#ppt_w"/>
                                          </p:val>
                                        </p:tav>
                                      </p:tavLst>
                                    </p:anim>
                                    <p:anim calcmode="lin" valueType="num">
                                      <p:cBhvr>
                                        <p:cTn id="8" dur="2000" fill="hold"/>
                                        <p:tgtEl>
                                          <p:spTgt spid="48128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481283"/>
                                        </p:tgtEl>
                                        <p:attrNameLst>
                                          <p:attrName>style.visibility</p:attrName>
                                        </p:attrNameLst>
                                      </p:cBhvr>
                                      <p:to>
                                        <p:strVal val="visible"/>
                                      </p:to>
                                    </p:set>
                                    <p:anim calcmode="lin" valueType="num">
                                      <p:cBhvr>
                                        <p:cTn id="13" dur="2000" fill="hold"/>
                                        <p:tgtEl>
                                          <p:spTgt spid="481283"/>
                                        </p:tgtEl>
                                        <p:attrNameLst>
                                          <p:attrName>ppt_w</p:attrName>
                                        </p:attrNameLst>
                                      </p:cBhvr>
                                      <p:tavLst>
                                        <p:tav tm="0">
                                          <p:val>
                                            <p:fltVal val="0"/>
                                          </p:val>
                                        </p:tav>
                                        <p:tav tm="100000">
                                          <p:val>
                                            <p:strVal val="#ppt_w"/>
                                          </p:val>
                                        </p:tav>
                                      </p:tavLst>
                                    </p:anim>
                                    <p:anim calcmode="lin" valueType="num">
                                      <p:cBhvr>
                                        <p:cTn id="14" dur="2000" fill="hold"/>
                                        <p:tgtEl>
                                          <p:spTgt spid="48128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282" grpId="0"/>
      <p:bldP spid="48128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06" name="Rectangle 2"/>
          <p:cNvSpPr>
            <a:spLocks noChangeArrowheads="1"/>
          </p:cNvSpPr>
          <p:nvPr/>
        </p:nvSpPr>
        <p:spPr bwMode="auto">
          <a:xfrm>
            <a:off x="467544" y="404664"/>
            <a:ext cx="8243888" cy="6265863"/>
          </a:xfrm>
          <a:prstGeom prst="rect">
            <a:avLst/>
          </a:prstGeom>
          <a:noFill/>
          <a:ln w="9525">
            <a:solidFill>
              <a:srgbClr val="CC0000"/>
            </a:solidFill>
            <a:miter lim="800000"/>
            <a:headEnd/>
            <a:tailEnd/>
          </a:ln>
          <a:effectLst/>
        </p:spPr>
        <p:txBody>
          <a:bodyPr/>
          <a:lstStyle/>
          <a:p>
            <a:pPr marL="342900" indent="-342900">
              <a:spcBef>
                <a:spcPct val="20000"/>
              </a:spcBef>
            </a:pPr>
            <a:r>
              <a:rPr lang="ar-SA" sz="3600" b="1">
                <a:solidFill>
                  <a:schemeClr val="bg1"/>
                </a:solidFill>
                <a:sym typeface="AGA Arabesque" pitchFamily="2" charset="2"/>
              </a:rPr>
              <a:t>والمعنى:أن هذين هما سبب هلاككم، كما كانا سبب هلاك من قبلكم من الأمم، وخسرانهم، وضلالهم، ومعصيتهم، فاستوجب عقابهم على هذا،</a:t>
            </a:r>
          </a:p>
          <a:p>
            <a:pPr marL="342900" indent="-342900">
              <a:spcBef>
                <a:spcPct val="20000"/>
              </a:spcBef>
            </a:pPr>
            <a:r>
              <a:rPr lang="ar-SA" sz="3600" b="1">
                <a:solidFill>
                  <a:schemeClr val="bg1"/>
                </a:solidFill>
                <a:sym typeface="AGA Arabesque" pitchFamily="2" charset="2"/>
              </a:rPr>
              <a:t> والمراد: الحرص على الجمع، وزيادة على الحاجة، والاشتغال بهما عن الواجبات والطاعات، وهذا الذي ذمَّه الشارع الحكيم بقوله </a:t>
            </a:r>
            <a:r>
              <a:rPr lang="en-US" sz="3600" b="1">
                <a:solidFill>
                  <a:schemeClr val="bg1"/>
                </a:solidFill>
                <a:sym typeface="AGA Arabesque" pitchFamily="2" charset="2"/>
              </a:rPr>
              <a:t></a:t>
            </a:r>
            <a:r>
              <a:rPr lang="ar-SA" sz="3600" b="1">
                <a:solidFill>
                  <a:schemeClr val="bg1"/>
                </a:solidFill>
                <a:sym typeface="AGA Arabesque" pitchFamily="2" charset="2"/>
              </a:rPr>
              <a:t>: “تعس عبد الدينار والدرهم“ أي الطالب لهما والحريص على جمعهما، و حفظهما، فيكون كالعبد والخادم لهما، يرضى لزيادتهما، ويغضب لنقصانهما، لذا قال في آخر الحديث المذكور:“إن أُعطي وفَّى، وإن لم يُعط منها لم يرضَ“  </a:t>
            </a:r>
            <a:endParaRPr lang="en-US" sz="3600" b="1">
              <a:solidFill>
                <a:schemeClr val="bg1"/>
              </a:solidFill>
              <a:sym typeface="AGA Arabesque" pitchFamily="2" charset="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482306"/>
                                        </p:tgtEl>
                                        <p:attrNameLst>
                                          <p:attrName>style.visibility</p:attrName>
                                        </p:attrNameLst>
                                      </p:cBhvr>
                                      <p:to>
                                        <p:strVal val="visible"/>
                                      </p:to>
                                    </p:set>
                                    <p:anim calcmode="lin" valueType="num">
                                      <p:cBhvr>
                                        <p:cTn id="7" dur="2000" fill="hold"/>
                                        <p:tgtEl>
                                          <p:spTgt spid="482306"/>
                                        </p:tgtEl>
                                        <p:attrNameLst>
                                          <p:attrName>ppt_w</p:attrName>
                                        </p:attrNameLst>
                                      </p:cBhvr>
                                      <p:tavLst>
                                        <p:tav tm="0">
                                          <p:val>
                                            <p:fltVal val="0"/>
                                          </p:val>
                                        </p:tav>
                                        <p:tav tm="100000">
                                          <p:val>
                                            <p:strVal val="#ppt_w"/>
                                          </p:val>
                                        </p:tav>
                                      </p:tavLst>
                                    </p:anim>
                                    <p:anim calcmode="lin" valueType="num">
                                      <p:cBhvr>
                                        <p:cTn id="8" dur="2000" fill="hold"/>
                                        <p:tgtEl>
                                          <p:spTgt spid="48230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230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834" name="Rectangle 2"/>
          <p:cNvSpPr>
            <a:spLocks noGrp="1" noChangeArrowheads="1"/>
          </p:cNvSpPr>
          <p:nvPr>
            <p:ph type="body" idx="1"/>
          </p:nvPr>
        </p:nvSpPr>
        <p:spPr>
          <a:xfrm>
            <a:off x="323528" y="692696"/>
            <a:ext cx="8459788" cy="1657350"/>
          </a:xfrm>
        </p:spPr>
        <p:txBody>
          <a:bodyPr/>
          <a:lstStyle/>
          <a:p>
            <a:pPr algn="ctr">
              <a:lnSpc>
                <a:spcPct val="80000"/>
              </a:lnSpc>
            </a:pPr>
            <a:r>
              <a:rPr lang="ar-SA" sz="4400" b="1" dirty="0">
                <a:solidFill>
                  <a:srgbClr val="FFFF66"/>
                </a:solidFill>
              </a:rPr>
              <a:t>قال ابن العربي:</a:t>
            </a:r>
            <a:r>
              <a:rPr lang="ar-SA" sz="4400" b="1" dirty="0">
                <a:solidFill>
                  <a:schemeClr val="bg1"/>
                </a:solidFill>
              </a:rPr>
              <a:t> </a:t>
            </a:r>
            <a:r>
              <a:rPr lang="ar-SA" sz="4800" b="1" dirty="0">
                <a:solidFill>
                  <a:schemeClr val="bg1"/>
                </a:solidFill>
              </a:rPr>
              <a:t>”إذا استحق الذي يُشير بالحديدة اللعن، فكيف الذي يصيب بها؟</a:t>
            </a:r>
            <a:r>
              <a:rPr lang="ar-SA" sz="4400" b="1" dirty="0">
                <a:solidFill>
                  <a:schemeClr val="bg1"/>
                </a:solidFill>
              </a:rPr>
              <a:t>!“ </a:t>
            </a:r>
            <a:endParaRPr lang="en-US" sz="4400" b="1" dirty="0">
              <a:solidFill>
                <a:schemeClr val="bg1"/>
              </a:solidFill>
            </a:endParaRPr>
          </a:p>
        </p:txBody>
      </p:sp>
      <p:sp>
        <p:nvSpPr>
          <p:cNvPr id="632835" name="Rectangle 3"/>
          <p:cNvSpPr>
            <a:spLocks noChangeArrowheads="1"/>
          </p:cNvSpPr>
          <p:nvPr/>
        </p:nvSpPr>
        <p:spPr bwMode="auto">
          <a:xfrm>
            <a:off x="323528" y="2636912"/>
            <a:ext cx="8459788" cy="3600450"/>
          </a:xfrm>
          <a:prstGeom prst="rect">
            <a:avLst/>
          </a:prstGeom>
          <a:noFill/>
          <a:ln w="9525">
            <a:noFill/>
            <a:miter lim="800000"/>
            <a:headEnd/>
            <a:tailEnd/>
          </a:ln>
          <a:effectLst/>
        </p:spPr>
        <p:txBody>
          <a:bodyPr/>
          <a:lstStyle/>
          <a:p>
            <a:pPr marL="342900" indent="-342900">
              <a:lnSpc>
                <a:spcPct val="80000"/>
              </a:lnSpc>
              <a:spcBef>
                <a:spcPct val="20000"/>
              </a:spcBef>
              <a:buFontTx/>
              <a:buChar char="•"/>
            </a:pPr>
            <a:r>
              <a:rPr lang="ar-SA" sz="4400" b="1" dirty="0">
                <a:solidFill>
                  <a:srgbClr val="FFFF66"/>
                </a:solidFill>
              </a:rPr>
              <a:t>يقول ابن حجر:“</a:t>
            </a:r>
            <a:r>
              <a:rPr lang="ar-SA" sz="4400" b="1" dirty="0">
                <a:solidFill>
                  <a:schemeClr val="bg1"/>
                </a:solidFill>
              </a:rPr>
              <a:t> وإنما يستحق اللعن إذا كانت إشارته تهديدًا، سواءً كان جادًا أو لاعبًا، وإنما أوخذ اللاعب لما أدخله على أخيه من الروع، ولا يخفى أن إثم الهازل دون إثم الجاد، وإنما نُهي عن تعاطي السيف مسلولاً لما يُخاف من الغفلة عند التناول فيسقط فيؤذي.</a:t>
            </a:r>
            <a:endParaRPr lang="en-US" sz="4400" b="1" dirty="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632834">
                                            <p:txEl>
                                              <p:pRg st="0" end="0"/>
                                            </p:txEl>
                                          </p:spTgt>
                                        </p:tgtEl>
                                        <p:attrNameLst>
                                          <p:attrName>style.visibility</p:attrName>
                                        </p:attrNameLst>
                                      </p:cBhvr>
                                      <p:to>
                                        <p:strVal val="visible"/>
                                      </p:to>
                                    </p:set>
                                    <p:anim calcmode="lin" valueType="num">
                                      <p:cBhvr>
                                        <p:cTn id="7" dur="1000" fill="hold"/>
                                        <p:tgtEl>
                                          <p:spTgt spid="632834">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632834">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63283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632835"/>
                                        </p:tgtEl>
                                        <p:attrNameLst>
                                          <p:attrName>style.visibility</p:attrName>
                                        </p:attrNameLst>
                                      </p:cBhvr>
                                      <p:to>
                                        <p:strVal val="visible"/>
                                      </p:to>
                                    </p:set>
                                    <p:anim calcmode="lin" valueType="num">
                                      <p:cBhvr>
                                        <p:cTn id="14" dur="1000" fill="hold"/>
                                        <p:tgtEl>
                                          <p:spTgt spid="632835"/>
                                        </p:tgtEl>
                                        <p:attrNameLst>
                                          <p:attrName>ppt_w</p:attrName>
                                        </p:attrNameLst>
                                      </p:cBhvr>
                                      <p:tavLst>
                                        <p:tav tm="0">
                                          <p:val>
                                            <p:strVal val="#ppt_w*0.70"/>
                                          </p:val>
                                        </p:tav>
                                        <p:tav tm="100000">
                                          <p:val>
                                            <p:strVal val="#ppt_w"/>
                                          </p:val>
                                        </p:tav>
                                      </p:tavLst>
                                    </p:anim>
                                    <p:anim calcmode="lin" valueType="num">
                                      <p:cBhvr>
                                        <p:cTn id="15" dur="1000" fill="hold"/>
                                        <p:tgtEl>
                                          <p:spTgt spid="632835"/>
                                        </p:tgtEl>
                                        <p:attrNameLst>
                                          <p:attrName>ppt_h</p:attrName>
                                        </p:attrNameLst>
                                      </p:cBhvr>
                                      <p:tavLst>
                                        <p:tav tm="0">
                                          <p:val>
                                            <p:strVal val="#ppt_h"/>
                                          </p:val>
                                        </p:tav>
                                        <p:tav tm="100000">
                                          <p:val>
                                            <p:strVal val="#ppt_h"/>
                                          </p:val>
                                        </p:tav>
                                      </p:tavLst>
                                    </p:anim>
                                    <p:animEffect transition="in" filter="fade">
                                      <p:cBhvr>
                                        <p:cTn id="16" dur="1000"/>
                                        <p:tgtEl>
                                          <p:spTgt spid="6328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2834" grpId="0" build="p"/>
      <p:bldP spid="6328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9" name="Rectangle 3"/>
          <p:cNvSpPr>
            <a:spLocks noGrp="1" noChangeArrowheads="1"/>
          </p:cNvSpPr>
          <p:nvPr>
            <p:ph type="body" idx="1"/>
          </p:nvPr>
        </p:nvSpPr>
        <p:spPr>
          <a:xfrm>
            <a:off x="971600" y="1052736"/>
            <a:ext cx="7427913" cy="4852988"/>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lnSpc>
                <a:spcPct val="90000"/>
              </a:lnSpc>
            </a:pPr>
            <a:r>
              <a:rPr lang="ar-SA" sz="6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عن حذيفة رضي الله عنه أنّه قال: (لا تضرّك الفتنةُ </a:t>
            </a:r>
            <a:r>
              <a:rPr lang="ar-SA" sz="6600" b="1" cap="all" dirty="0">
                <a:ln w="0"/>
                <a:solidFill>
                  <a:schemeClr val="accent2">
                    <a:lumMod val="75000"/>
                  </a:schemeClr>
                </a:solidFill>
                <a:effectLst>
                  <a:reflection blurRad="12700" stA="50000" endPos="50000" dist="5000" dir="5400000" sy="-100000" rotWithShape="0"/>
                </a:effectLst>
              </a:rPr>
              <a:t>ما عرفتَ دينَك</a:t>
            </a:r>
            <a:r>
              <a:rPr lang="ar-SA" sz="6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إنّمَا الفتنة إذا اشتبَه عليك الحقّ بالباطل</a:t>
            </a:r>
            <a:r>
              <a:rPr lang="en-US" sz="6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ar-SA" sz="6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البخاري</a:t>
            </a:r>
            <a:endParaRPr lang="en-US" sz="6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978" name="Rectangle 2"/>
          <p:cNvSpPr>
            <a:spLocks noChangeArrowheads="1"/>
          </p:cNvSpPr>
          <p:nvPr/>
        </p:nvSpPr>
        <p:spPr bwMode="auto">
          <a:xfrm>
            <a:off x="899592" y="1628800"/>
            <a:ext cx="7632700" cy="3816350"/>
          </a:xfrm>
          <a:prstGeom prst="rect">
            <a:avLst/>
          </a:prstGeom>
          <a:noFill/>
          <a:ln w="9525">
            <a:solidFill>
              <a:srgbClr val="CC0000"/>
            </a:solidFill>
            <a:miter lim="800000"/>
            <a:headEnd/>
            <a:tailEnd/>
          </a:ln>
          <a:effectLst/>
        </p:spPr>
        <p:txBody>
          <a:bodyPr/>
          <a:lstStyle/>
          <a:p>
            <a:pPr marL="342900" indent="-342900">
              <a:spcBef>
                <a:spcPct val="20000"/>
              </a:spcBef>
              <a:buFontTx/>
              <a:buChar char="•"/>
            </a:pPr>
            <a:r>
              <a:rPr lang="ar-SA" sz="4800" b="1" dirty="0">
                <a:solidFill>
                  <a:srgbClr val="FF6600"/>
                </a:solidFill>
              </a:rPr>
              <a:t>وفي هذين الحديثين</a:t>
            </a:r>
            <a:r>
              <a:rPr lang="ar-SA" sz="4800" b="1" dirty="0">
                <a:solidFill>
                  <a:srgbClr val="FFFF66"/>
                </a:solidFill>
              </a:rPr>
              <a:t> : تحريم قتل المسلم</a:t>
            </a:r>
            <a:r>
              <a:rPr lang="ar-SA" sz="4800" b="1" dirty="0" smtClean="0">
                <a:solidFill>
                  <a:srgbClr val="FFFF66"/>
                </a:solidFill>
              </a:rPr>
              <a:t>، </a:t>
            </a:r>
            <a:r>
              <a:rPr lang="ar-SA" sz="4800" b="1" dirty="0">
                <a:solidFill>
                  <a:srgbClr val="FFFF66"/>
                </a:solidFill>
              </a:rPr>
              <a:t>وتغليظ الأمر فيه، وتحريم الأسباب المفضية إلى أذيته بكل وجه، وفيه حجة للقول بسدِّ الذرائع.</a:t>
            </a:r>
            <a:endParaRPr lang="en-US" sz="4800" b="1" dirty="0">
              <a:solidFill>
                <a:srgbClr val="FFFF66"/>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638978"/>
                                        </p:tgtEl>
                                        <p:attrNameLst>
                                          <p:attrName>style.visibility</p:attrName>
                                        </p:attrNameLst>
                                      </p:cBhvr>
                                      <p:to>
                                        <p:strVal val="visible"/>
                                      </p:to>
                                    </p:set>
                                    <p:anim calcmode="lin" valueType="num">
                                      <p:cBhvr>
                                        <p:cTn id="7" dur="1000" fill="hold"/>
                                        <p:tgtEl>
                                          <p:spTgt spid="638978"/>
                                        </p:tgtEl>
                                        <p:attrNameLst>
                                          <p:attrName>ppt_w</p:attrName>
                                        </p:attrNameLst>
                                      </p:cBhvr>
                                      <p:tavLst>
                                        <p:tav tm="0">
                                          <p:val>
                                            <p:strVal val="#ppt_w*0.70"/>
                                          </p:val>
                                        </p:tav>
                                        <p:tav tm="100000">
                                          <p:val>
                                            <p:strVal val="#ppt_w"/>
                                          </p:val>
                                        </p:tav>
                                      </p:tavLst>
                                    </p:anim>
                                    <p:anim calcmode="lin" valueType="num">
                                      <p:cBhvr>
                                        <p:cTn id="8" dur="1000" fill="hold"/>
                                        <p:tgtEl>
                                          <p:spTgt spid="638978"/>
                                        </p:tgtEl>
                                        <p:attrNameLst>
                                          <p:attrName>ppt_h</p:attrName>
                                        </p:attrNameLst>
                                      </p:cBhvr>
                                      <p:tavLst>
                                        <p:tav tm="0">
                                          <p:val>
                                            <p:strVal val="#ppt_h"/>
                                          </p:val>
                                        </p:tav>
                                        <p:tav tm="100000">
                                          <p:val>
                                            <p:strVal val="#ppt_h"/>
                                          </p:val>
                                        </p:tav>
                                      </p:tavLst>
                                    </p:anim>
                                    <p:animEffect transition="in" filter="fade">
                                      <p:cBhvr>
                                        <p:cTn id="9" dur="1000"/>
                                        <p:tgtEl>
                                          <p:spTgt spid="6389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897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0002" name="Rectangle 2"/>
          <p:cNvSpPr>
            <a:spLocks noGrp="1" noChangeArrowheads="1"/>
          </p:cNvSpPr>
          <p:nvPr>
            <p:ph type="title"/>
          </p:nvPr>
        </p:nvSpPr>
        <p:spPr>
          <a:xfrm>
            <a:off x="539552" y="1268760"/>
            <a:ext cx="7632700" cy="4810125"/>
          </a:xfrm>
          <a:noFill/>
          <a:ln/>
        </p:spPr>
        <p:txBody>
          <a:bodyPr/>
          <a:lstStyle/>
          <a:p>
            <a:r>
              <a:rPr lang="ar-SA" sz="6000" b="1" dirty="0" smtClean="0">
                <a:solidFill>
                  <a:schemeClr val="bg1"/>
                </a:solidFill>
                <a:cs typeface="PT Bold Heading" pitchFamily="2" charset="-78"/>
              </a:rPr>
              <a:t> قَالِ </a:t>
            </a:r>
            <a:r>
              <a:rPr lang="ar-SA" sz="6000" b="1" dirty="0">
                <a:solidFill>
                  <a:schemeClr val="bg1"/>
                </a:solidFill>
                <a:cs typeface="PT Bold Heading" pitchFamily="2" charset="-78"/>
              </a:rPr>
              <a:t>النَّبِيِّ صَلَّى اللَّهُ عَلَيْهِ وَسَلَّمَ</a:t>
            </a:r>
            <a:r>
              <a:rPr lang="ar-SA" sz="6000" b="1" dirty="0">
                <a:solidFill>
                  <a:srgbClr val="FFFF99"/>
                </a:solidFill>
                <a:cs typeface="PT Bold Heading" pitchFamily="2" charset="-78"/>
              </a:rPr>
              <a:t> </a:t>
            </a:r>
            <a:br>
              <a:rPr lang="ar-SA" sz="6000" b="1" dirty="0">
                <a:solidFill>
                  <a:srgbClr val="FFFF99"/>
                </a:solidFill>
                <a:cs typeface="PT Bold Heading" pitchFamily="2" charset="-78"/>
              </a:rPr>
            </a:br>
            <a:r>
              <a:rPr lang="ar-SA" sz="6000" b="1" dirty="0">
                <a:solidFill>
                  <a:srgbClr val="FFFF66"/>
                </a:solidFill>
                <a:cs typeface="PT Bold Heading" pitchFamily="2" charset="-78"/>
              </a:rPr>
              <a:t>لَا تَرْجِعُوا بَعْدِي كُفَّارًا يَضْرِبُ بَعْضُكُمْ رِقَابَ بَعْضٍ.</a:t>
            </a:r>
            <a:r>
              <a:rPr lang="en-US" sz="6000" b="1" dirty="0">
                <a:solidFill>
                  <a:srgbClr val="FFFF66"/>
                </a:solidFill>
                <a:cs typeface="PT Bold Heading" pitchFamily="2" charset="-78"/>
              </a:rPr>
              <a:t>”</a:t>
            </a:r>
            <a:r>
              <a:rPr lang="en-US" sz="6600" b="1" dirty="0">
                <a:solidFill>
                  <a:srgbClr val="FFFF66"/>
                </a:solidFill>
                <a:cs typeface="PT Bold Heading" pitchFamily="2" charset="-78"/>
              </a:rPr>
              <a:t/>
            </a:r>
            <a:br>
              <a:rPr lang="en-US" sz="6600" b="1" dirty="0">
                <a:solidFill>
                  <a:srgbClr val="FFFF66"/>
                </a:solidFill>
                <a:cs typeface="PT Bold Heading" pitchFamily="2" charset="-78"/>
              </a:rPr>
            </a:br>
            <a:endParaRPr lang="en-US" sz="6600" b="1" dirty="0">
              <a:solidFill>
                <a:srgbClr val="FFFF66"/>
              </a:solidFill>
              <a:cs typeface="PT Bold Heading" pitchFamily="2" charset="-78"/>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9218" name="Rectangle 2"/>
          <p:cNvSpPr>
            <a:spLocks noGrp="1" noChangeArrowheads="1"/>
          </p:cNvSpPr>
          <p:nvPr>
            <p:ph type="title"/>
          </p:nvPr>
        </p:nvSpPr>
        <p:spPr>
          <a:xfrm>
            <a:off x="250825" y="0"/>
            <a:ext cx="8229600" cy="1143000"/>
          </a:xfrm>
          <a:gradFill rotWithShape="1">
            <a:gsLst>
              <a:gs pos="0">
                <a:srgbClr val="FFFF66">
                  <a:gamma/>
                  <a:shade val="46275"/>
                  <a:invGamma/>
                </a:srgbClr>
              </a:gs>
              <a:gs pos="100000">
                <a:srgbClr val="FFFF66"/>
              </a:gs>
            </a:gsLst>
            <a:lin ang="5400000" scaled="1"/>
          </a:gradFill>
          <a:ln>
            <a:solidFill>
              <a:srgbClr val="CC0000"/>
            </a:solidFill>
          </a:ln>
        </p:spPr>
        <p:txBody>
          <a:bodyPr/>
          <a:lstStyle/>
          <a:p>
            <a:r>
              <a:rPr lang="ar-SA" b="1" dirty="0" smtClean="0">
                <a:solidFill>
                  <a:schemeClr val="tx1"/>
                </a:solidFill>
              </a:rPr>
              <a:t>من الحلول &gt;&gt;وهذا </a:t>
            </a:r>
            <a:r>
              <a:rPr lang="ar-SA" b="1" dirty="0">
                <a:solidFill>
                  <a:schemeClr val="tx1"/>
                </a:solidFill>
              </a:rPr>
              <a:t>الذي قاله أبو بكرة</a:t>
            </a:r>
            <a:endParaRPr lang="en-US" b="1" dirty="0">
              <a:solidFill>
                <a:schemeClr val="tx1"/>
              </a:solidFill>
            </a:endParaRPr>
          </a:p>
        </p:txBody>
      </p:sp>
      <p:sp>
        <p:nvSpPr>
          <p:cNvPr id="649219" name="Rectangle 3"/>
          <p:cNvSpPr>
            <a:spLocks noGrp="1" noChangeArrowheads="1"/>
          </p:cNvSpPr>
          <p:nvPr>
            <p:ph type="body" idx="1"/>
          </p:nvPr>
        </p:nvSpPr>
        <p:spPr>
          <a:xfrm>
            <a:off x="395536" y="1241425"/>
            <a:ext cx="8553450" cy="5616575"/>
          </a:xfrm>
        </p:spPr>
        <p:txBody>
          <a:bodyPr/>
          <a:lstStyle/>
          <a:p>
            <a:pPr algn="ctr">
              <a:lnSpc>
                <a:spcPct val="80000"/>
              </a:lnSpc>
            </a:pPr>
            <a:r>
              <a:rPr lang="ar-SA" sz="2800" b="1" dirty="0">
                <a:solidFill>
                  <a:srgbClr val="FFFF66"/>
                </a:solidFill>
              </a:rPr>
              <a:t>يوافق ما وقع عند أحمد من حديث ابن مسعود في ذكر الفتنة: </a:t>
            </a:r>
          </a:p>
          <a:p>
            <a:pPr algn="ctr">
              <a:lnSpc>
                <a:spcPct val="80000"/>
              </a:lnSpc>
              <a:buFontTx/>
              <a:buNone/>
            </a:pPr>
            <a:r>
              <a:rPr lang="ar-SA" sz="2800" b="1" dirty="0">
                <a:solidFill>
                  <a:srgbClr val="FFFF66"/>
                </a:solidFill>
              </a:rPr>
              <a:t>		قلت يا رسول الله: فما تأمرني إن أدركتُ ذلك؟ قال: (كفَّ يدَك ولسانك، وادخل دارك) قلت: يا رسول الله! أرأيت إن دخل رجل علي داري؟ قال: (فادخل بيتك) قال: قلت: أفرأيت إن دخل علي بيتي؟ قال: (فادخل مسجدك - وقبض بيمينه على الكوع – وقل: ربي الله، حتى تموت على ذلك)</a:t>
            </a:r>
            <a:r>
              <a:rPr lang="en-US" sz="2800" b="1" dirty="0">
                <a:solidFill>
                  <a:srgbClr val="FFFF66"/>
                </a:solidFill>
              </a:rPr>
              <a:t> </a:t>
            </a:r>
          </a:p>
          <a:p>
            <a:pPr algn="ctr">
              <a:lnSpc>
                <a:spcPct val="80000"/>
              </a:lnSpc>
            </a:pPr>
            <a:r>
              <a:rPr lang="ar-SA" sz="2800" b="1" dirty="0">
                <a:solidFill>
                  <a:srgbClr val="FFFF66"/>
                </a:solidFill>
              </a:rPr>
              <a:t>وعند الطبراني من حديث جندب: (ادخلوا بيوتكم، واخملوا ذكركم) قال: أرأيت ان دخل على أحدنا بيته؟ قال: (ليُمسِك بيده، وليكن عبد الله المقتول لا القاتل)</a:t>
            </a:r>
          </a:p>
          <a:p>
            <a:pPr algn="ctr">
              <a:lnSpc>
                <a:spcPct val="80000"/>
              </a:lnSpc>
            </a:pPr>
            <a:r>
              <a:rPr lang="ar-SA" sz="2800" b="1" dirty="0">
                <a:solidFill>
                  <a:srgbClr val="FFFF66"/>
                </a:solidFill>
              </a:rPr>
              <a:t> ولأحمد وأبي يعلى من حديث </a:t>
            </a:r>
            <a:r>
              <a:rPr lang="ar-SA" sz="2800" b="1" dirty="0" err="1">
                <a:solidFill>
                  <a:srgbClr val="FFFF66"/>
                </a:solidFill>
              </a:rPr>
              <a:t>خرشة</a:t>
            </a:r>
            <a:r>
              <a:rPr lang="ar-SA" sz="2800" b="1" dirty="0">
                <a:solidFill>
                  <a:srgbClr val="FFFF66"/>
                </a:solidFill>
              </a:rPr>
              <a:t> بن الحر: (فمَن أتت عليه فليمش بسيفه إلى صفاة فليضربه بها حتى ينكسر، ثم ليضطجع لها حتى تنجلي) </a:t>
            </a:r>
          </a:p>
          <a:p>
            <a:pPr algn="ctr">
              <a:lnSpc>
                <a:spcPct val="80000"/>
              </a:lnSpc>
            </a:pPr>
            <a:r>
              <a:rPr lang="ar-SA" sz="2800" b="1" dirty="0">
                <a:solidFill>
                  <a:srgbClr val="FFFF66"/>
                </a:solidFill>
              </a:rPr>
              <a:t>وفي حديث أبي بكرة عند مسلم قال رجل: يا رسول الله أرأيتَ إن أكرهتُ حتى ينطلق بي الى أحد الصفين، فجاء سهم، أو ضربني رجل بسيف؟ قال: (يبوء بإثمه وإثمك..) الحديث</a:t>
            </a:r>
            <a:endParaRPr lang="en-US" sz="2800" b="1" dirty="0">
              <a:solidFill>
                <a:srgbClr val="FFFF66"/>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649218"/>
                                        </p:tgtEl>
                                        <p:attrNameLst>
                                          <p:attrName>style.visibility</p:attrName>
                                        </p:attrNameLst>
                                      </p:cBhvr>
                                      <p:to>
                                        <p:strVal val="visible"/>
                                      </p:to>
                                    </p:set>
                                    <p:anim calcmode="lin" valueType="num">
                                      <p:cBhvr>
                                        <p:cTn id="7" dur="500" decel="50000" fill="hold">
                                          <p:stCondLst>
                                            <p:cond delay="0"/>
                                          </p:stCondLst>
                                        </p:cTn>
                                        <p:tgtEl>
                                          <p:spTgt spid="64921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4921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49218"/>
                                        </p:tgtEl>
                                        <p:attrNameLst>
                                          <p:attrName>ppt_w</p:attrName>
                                        </p:attrNameLst>
                                      </p:cBhvr>
                                      <p:tavLst>
                                        <p:tav tm="0">
                                          <p:val>
                                            <p:strVal val="#ppt_w*.05"/>
                                          </p:val>
                                        </p:tav>
                                        <p:tav tm="100000">
                                          <p:val>
                                            <p:strVal val="#ppt_w"/>
                                          </p:val>
                                        </p:tav>
                                      </p:tavLst>
                                    </p:anim>
                                    <p:anim calcmode="lin" valueType="num">
                                      <p:cBhvr>
                                        <p:cTn id="10" dur="1000" fill="hold"/>
                                        <p:tgtEl>
                                          <p:spTgt spid="64921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4921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4921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4921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49218"/>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649219">
                                            <p:txEl>
                                              <p:pRg st="0" end="0"/>
                                            </p:txEl>
                                          </p:spTgt>
                                        </p:tgtEl>
                                        <p:attrNameLst>
                                          <p:attrName>style.visibility</p:attrName>
                                        </p:attrNameLst>
                                      </p:cBhvr>
                                      <p:to>
                                        <p:strVal val="visible"/>
                                      </p:to>
                                    </p:set>
                                    <p:anim calcmode="lin" valueType="num">
                                      <p:cBhvr>
                                        <p:cTn id="19" dur="500" decel="50000" fill="hold">
                                          <p:stCondLst>
                                            <p:cond delay="0"/>
                                          </p:stCondLst>
                                        </p:cTn>
                                        <p:tgtEl>
                                          <p:spTgt spid="649219">
                                            <p:txEl>
                                              <p:pRg st="0" end="0"/>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649219">
                                            <p:txEl>
                                              <p:pRg st="0" end="0"/>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649219">
                                            <p:txEl>
                                              <p:pRg st="0" end="0"/>
                                            </p:txEl>
                                          </p:spTgt>
                                        </p:tgtEl>
                                        <p:attrNameLst>
                                          <p:attrName>ppt_w</p:attrName>
                                        </p:attrNameLst>
                                      </p:cBhvr>
                                      <p:tavLst>
                                        <p:tav tm="0">
                                          <p:val>
                                            <p:strVal val="#ppt_w*.05"/>
                                          </p:val>
                                        </p:tav>
                                        <p:tav tm="100000">
                                          <p:val>
                                            <p:strVal val="#ppt_w"/>
                                          </p:val>
                                        </p:tav>
                                      </p:tavLst>
                                    </p:anim>
                                    <p:anim calcmode="lin" valueType="num">
                                      <p:cBhvr>
                                        <p:cTn id="22" dur="1000" fill="hold"/>
                                        <p:tgtEl>
                                          <p:spTgt spid="649219">
                                            <p:txEl>
                                              <p:pRg st="0" end="0"/>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649219">
                                            <p:txEl>
                                              <p:pRg st="0" end="0"/>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649219">
                                            <p:txEl>
                                              <p:pRg st="0" end="0"/>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649219">
                                            <p:txEl>
                                              <p:pRg st="0" end="0"/>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64921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649219">
                                            <p:txEl>
                                              <p:pRg st="1" end="1"/>
                                            </p:txEl>
                                          </p:spTgt>
                                        </p:tgtEl>
                                        <p:attrNameLst>
                                          <p:attrName>style.visibility</p:attrName>
                                        </p:attrNameLst>
                                      </p:cBhvr>
                                      <p:to>
                                        <p:strVal val="visible"/>
                                      </p:to>
                                    </p:set>
                                    <p:anim calcmode="lin" valueType="num">
                                      <p:cBhvr>
                                        <p:cTn id="31" dur="500" decel="50000" fill="hold">
                                          <p:stCondLst>
                                            <p:cond delay="0"/>
                                          </p:stCondLst>
                                        </p:cTn>
                                        <p:tgtEl>
                                          <p:spTgt spid="649219">
                                            <p:txEl>
                                              <p:pRg st="1" end="1"/>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649219">
                                            <p:txEl>
                                              <p:pRg st="1" end="1"/>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649219">
                                            <p:txEl>
                                              <p:pRg st="1" end="1"/>
                                            </p:txEl>
                                          </p:spTgt>
                                        </p:tgtEl>
                                        <p:attrNameLst>
                                          <p:attrName>ppt_w</p:attrName>
                                        </p:attrNameLst>
                                      </p:cBhvr>
                                      <p:tavLst>
                                        <p:tav tm="0">
                                          <p:val>
                                            <p:strVal val="#ppt_w*.05"/>
                                          </p:val>
                                        </p:tav>
                                        <p:tav tm="100000">
                                          <p:val>
                                            <p:strVal val="#ppt_w"/>
                                          </p:val>
                                        </p:tav>
                                      </p:tavLst>
                                    </p:anim>
                                    <p:anim calcmode="lin" valueType="num">
                                      <p:cBhvr>
                                        <p:cTn id="34" dur="1000" fill="hold"/>
                                        <p:tgtEl>
                                          <p:spTgt spid="649219">
                                            <p:txEl>
                                              <p:pRg st="1" end="1"/>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649219">
                                            <p:txEl>
                                              <p:pRg st="1" end="1"/>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649219">
                                            <p:txEl>
                                              <p:pRg st="1" end="1"/>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649219">
                                            <p:txEl>
                                              <p:pRg st="1" end="1"/>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649219">
                                            <p:txEl>
                                              <p:pRg st="1" end="1"/>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649219">
                                            <p:txEl>
                                              <p:pRg st="2" end="2"/>
                                            </p:txEl>
                                          </p:spTgt>
                                        </p:tgtEl>
                                        <p:attrNameLst>
                                          <p:attrName>style.visibility</p:attrName>
                                        </p:attrNameLst>
                                      </p:cBhvr>
                                      <p:to>
                                        <p:strVal val="visible"/>
                                      </p:to>
                                    </p:set>
                                    <p:anim calcmode="lin" valueType="num">
                                      <p:cBhvr>
                                        <p:cTn id="43" dur="500" decel="50000" fill="hold">
                                          <p:stCondLst>
                                            <p:cond delay="0"/>
                                          </p:stCondLst>
                                        </p:cTn>
                                        <p:tgtEl>
                                          <p:spTgt spid="649219">
                                            <p:txEl>
                                              <p:pRg st="2" end="2"/>
                                            </p:txEl>
                                          </p:spTgt>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649219">
                                            <p:txEl>
                                              <p:pRg st="2" end="2"/>
                                            </p:txEl>
                                          </p:spTgt>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649219">
                                            <p:txEl>
                                              <p:pRg st="2" end="2"/>
                                            </p:txEl>
                                          </p:spTgt>
                                        </p:tgtEl>
                                        <p:attrNameLst>
                                          <p:attrName>ppt_w</p:attrName>
                                        </p:attrNameLst>
                                      </p:cBhvr>
                                      <p:tavLst>
                                        <p:tav tm="0">
                                          <p:val>
                                            <p:strVal val="#ppt_w*.05"/>
                                          </p:val>
                                        </p:tav>
                                        <p:tav tm="100000">
                                          <p:val>
                                            <p:strVal val="#ppt_w"/>
                                          </p:val>
                                        </p:tav>
                                      </p:tavLst>
                                    </p:anim>
                                    <p:anim calcmode="lin" valueType="num">
                                      <p:cBhvr>
                                        <p:cTn id="46" dur="1000" fill="hold"/>
                                        <p:tgtEl>
                                          <p:spTgt spid="649219">
                                            <p:txEl>
                                              <p:pRg st="2" end="2"/>
                                            </p:txEl>
                                          </p:spTgt>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649219">
                                            <p:txEl>
                                              <p:pRg st="2" end="2"/>
                                            </p:txEl>
                                          </p:spTgt>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649219">
                                            <p:txEl>
                                              <p:pRg st="2" end="2"/>
                                            </p:txEl>
                                          </p:spTgt>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649219">
                                            <p:txEl>
                                              <p:pRg st="2" end="2"/>
                                            </p:txEl>
                                          </p:spTgt>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649219">
                                            <p:txEl>
                                              <p:pRg st="2" end="2"/>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5" presetClass="entr" presetSubtype="0" fill="hold" grpId="0" nodeType="clickEffect">
                                  <p:stCondLst>
                                    <p:cond delay="0"/>
                                  </p:stCondLst>
                                  <p:childTnLst>
                                    <p:set>
                                      <p:cBhvr>
                                        <p:cTn id="54" dur="1" fill="hold">
                                          <p:stCondLst>
                                            <p:cond delay="0"/>
                                          </p:stCondLst>
                                        </p:cTn>
                                        <p:tgtEl>
                                          <p:spTgt spid="649219">
                                            <p:txEl>
                                              <p:pRg st="3" end="3"/>
                                            </p:txEl>
                                          </p:spTgt>
                                        </p:tgtEl>
                                        <p:attrNameLst>
                                          <p:attrName>style.visibility</p:attrName>
                                        </p:attrNameLst>
                                      </p:cBhvr>
                                      <p:to>
                                        <p:strVal val="visible"/>
                                      </p:to>
                                    </p:set>
                                    <p:anim calcmode="lin" valueType="num">
                                      <p:cBhvr>
                                        <p:cTn id="55" dur="500" decel="50000" fill="hold">
                                          <p:stCondLst>
                                            <p:cond delay="0"/>
                                          </p:stCondLst>
                                        </p:cTn>
                                        <p:tgtEl>
                                          <p:spTgt spid="649219">
                                            <p:txEl>
                                              <p:pRg st="3" end="3"/>
                                            </p:txEl>
                                          </p:spTgt>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649219">
                                            <p:txEl>
                                              <p:pRg st="3" end="3"/>
                                            </p:txEl>
                                          </p:spTgt>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649219">
                                            <p:txEl>
                                              <p:pRg st="3" end="3"/>
                                            </p:txEl>
                                          </p:spTgt>
                                        </p:tgtEl>
                                        <p:attrNameLst>
                                          <p:attrName>ppt_w</p:attrName>
                                        </p:attrNameLst>
                                      </p:cBhvr>
                                      <p:tavLst>
                                        <p:tav tm="0">
                                          <p:val>
                                            <p:strVal val="#ppt_w*.05"/>
                                          </p:val>
                                        </p:tav>
                                        <p:tav tm="100000">
                                          <p:val>
                                            <p:strVal val="#ppt_w"/>
                                          </p:val>
                                        </p:tav>
                                      </p:tavLst>
                                    </p:anim>
                                    <p:anim calcmode="lin" valueType="num">
                                      <p:cBhvr>
                                        <p:cTn id="58" dur="1000" fill="hold"/>
                                        <p:tgtEl>
                                          <p:spTgt spid="649219">
                                            <p:txEl>
                                              <p:pRg st="3" end="3"/>
                                            </p:txEl>
                                          </p:spTgt>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649219">
                                            <p:txEl>
                                              <p:pRg st="3" end="3"/>
                                            </p:txEl>
                                          </p:spTgt>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649219">
                                            <p:txEl>
                                              <p:pRg st="3" end="3"/>
                                            </p:txEl>
                                          </p:spTgt>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649219">
                                            <p:txEl>
                                              <p:pRg st="3" end="3"/>
                                            </p:txEl>
                                          </p:spTgt>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649219">
                                            <p:txEl>
                                              <p:pRg st="3" end="3"/>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5" presetClass="entr" presetSubtype="0" fill="hold" grpId="0" nodeType="clickEffect">
                                  <p:stCondLst>
                                    <p:cond delay="0"/>
                                  </p:stCondLst>
                                  <p:childTnLst>
                                    <p:set>
                                      <p:cBhvr>
                                        <p:cTn id="66" dur="1" fill="hold">
                                          <p:stCondLst>
                                            <p:cond delay="0"/>
                                          </p:stCondLst>
                                        </p:cTn>
                                        <p:tgtEl>
                                          <p:spTgt spid="649219">
                                            <p:txEl>
                                              <p:pRg st="4" end="4"/>
                                            </p:txEl>
                                          </p:spTgt>
                                        </p:tgtEl>
                                        <p:attrNameLst>
                                          <p:attrName>style.visibility</p:attrName>
                                        </p:attrNameLst>
                                      </p:cBhvr>
                                      <p:to>
                                        <p:strVal val="visible"/>
                                      </p:to>
                                    </p:set>
                                    <p:anim calcmode="lin" valueType="num">
                                      <p:cBhvr>
                                        <p:cTn id="67" dur="500" decel="50000" fill="hold">
                                          <p:stCondLst>
                                            <p:cond delay="0"/>
                                          </p:stCondLst>
                                        </p:cTn>
                                        <p:tgtEl>
                                          <p:spTgt spid="649219">
                                            <p:txEl>
                                              <p:pRg st="4" end="4"/>
                                            </p:txEl>
                                          </p:spTgt>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649219">
                                            <p:txEl>
                                              <p:pRg st="4" end="4"/>
                                            </p:txEl>
                                          </p:spTgt>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649219">
                                            <p:txEl>
                                              <p:pRg st="4" end="4"/>
                                            </p:txEl>
                                          </p:spTgt>
                                        </p:tgtEl>
                                        <p:attrNameLst>
                                          <p:attrName>ppt_w</p:attrName>
                                        </p:attrNameLst>
                                      </p:cBhvr>
                                      <p:tavLst>
                                        <p:tav tm="0">
                                          <p:val>
                                            <p:strVal val="#ppt_w*.05"/>
                                          </p:val>
                                        </p:tav>
                                        <p:tav tm="100000">
                                          <p:val>
                                            <p:strVal val="#ppt_w"/>
                                          </p:val>
                                        </p:tav>
                                      </p:tavLst>
                                    </p:anim>
                                    <p:anim calcmode="lin" valueType="num">
                                      <p:cBhvr>
                                        <p:cTn id="70" dur="1000" fill="hold"/>
                                        <p:tgtEl>
                                          <p:spTgt spid="649219">
                                            <p:txEl>
                                              <p:pRg st="4" end="4"/>
                                            </p:txEl>
                                          </p:spTgt>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649219">
                                            <p:txEl>
                                              <p:pRg st="4" end="4"/>
                                            </p:txEl>
                                          </p:spTgt>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649219">
                                            <p:txEl>
                                              <p:pRg st="4" end="4"/>
                                            </p:txEl>
                                          </p:spTgt>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649219">
                                            <p:txEl>
                                              <p:pRg st="4" end="4"/>
                                            </p:txEl>
                                          </p:spTgt>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6492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9218" grpId="0" animBg="1"/>
      <p:bldP spid="649219"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0242" name="Rectangle 2"/>
          <p:cNvSpPr>
            <a:spLocks noGrp="1" noChangeArrowheads="1"/>
          </p:cNvSpPr>
          <p:nvPr>
            <p:ph type="body" idx="1"/>
          </p:nvPr>
        </p:nvSpPr>
        <p:spPr>
          <a:xfrm>
            <a:off x="467544" y="476672"/>
            <a:ext cx="8229600" cy="5689600"/>
          </a:xfrm>
        </p:spPr>
        <p:txBody>
          <a:bodyPr/>
          <a:lstStyle/>
          <a:p>
            <a:pPr algn="ctr">
              <a:lnSpc>
                <a:spcPct val="80000"/>
              </a:lnSpc>
            </a:pPr>
            <a:r>
              <a:rPr lang="ar-SA" sz="2800" b="1" dirty="0" smtClean="0">
                <a:solidFill>
                  <a:srgbClr val="FFFF66"/>
                </a:solidFill>
              </a:rPr>
              <a:t>من الحلول &gt;&gt; حدثنا </a:t>
            </a:r>
            <a:r>
              <a:rPr lang="ar-SA" sz="2800" b="1" dirty="0">
                <a:solidFill>
                  <a:srgbClr val="FFFF66"/>
                </a:solidFill>
              </a:rPr>
              <a:t>‏ ‏مسدد ‏ ‏حدثنا ‏ ‏حماد بن زيد ‏ ‏عن ‏ ‏أبي عمران الجوني ‏ ‏عن ‏ ‏المشعث بن طريف ‏ ‏عن ‏ ‏عبد الله بن الصامت ‏ ‏عن ‏ ‏أبي ذر ‏ ‏قال ‏ </a:t>
            </a:r>
            <a:br>
              <a:rPr lang="ar-SA" sz="2800" b="1" dirty="0">
                <a:solidFill>
                  <a:srgbClr val="FFFF66"/>
                </a:solidFill>
              </a:rPr>
            </a:br>
            <a:r>
              <a:rPr lang="ar-SA" sz="2800" b="1" dirty="0">
                <a:solidFill>
                  <a:srgbClr val="FFFF66"/>
                </a:solidFill>
              </a:rPr>
              <a:t>‏قال لي رسول الله ‏ ‏صلى الله عليه وسلم ‏ ‏يا ‏ ‏أبا ذر ‏ ‏قلت لبيك يا رسول الله وسعديك ‏ ‏فذكر الحديث ‏ ‏قال فيه </a:t>
            </a:r>
          </a:p>
          <a:p>
            <a:pPr algn="ctr">
              <a:lnSpc>
                <a:spcPct val="80000"/>
              </a:lnSpc>
            </a:pPr>
            <a:r>
              <a:rPr lang="ar-SA" sz="2800" b="1" dirty="0">
                <a:solidFill>
                  <a:srgbClr val="FFFF66"/>
                </a:solidFill>
              </a:rPr>
              <a:t>كيف أنت إذا أصاب الناس موت يكون ‏ ‏البيت ‏ ‏فيه ‏ ‏بالوصيف ‏ ‏يعني القبر </a:t>
            </a:r>
          </a:p>
          <a:p>
            <a:pPr algn="ctr">
              <a:lnSpc>
                <a:spcPct val="80000"/>
              </a:lnSpc>
            </a:pPr>
            <a:r>
              <a:rPr lang="ar-SA" sz="2800" b="1" dirty="0">
                <a:solidFill>
                  <a:srgbClr val="FFFF66"/>
                </a:solidFill>
              </a:rPr>
              <a:t>قلت الله ورسوله أعلم ‏ ‏أو قال ‏ ‏ما ‏ ‏خار ‏ ‏الله لي ورسوله</a:t>
            </a:r>
          </a:p>
          <a:p>
            <a:pPr algn="ctr">
              <a:lnSpc>
                <a:spcPct val="80000"/>
              </a:lnSpc>
            </a:pPr>
            <a:r>
              <a:rPr lang="ar-SA" sz="2800" b="1" dirty="0">
                <a:solidFill>
                  <a:srgbClr val="FFFF66"/>
                </a:solidFill>
              </a:rPr>
              <a:t> قال ‏ ‏عليك بالصبر ‏ ‏أو قال تصبر ‏</a:t>
            </a:r>
          </a:p>
          <a:p>
            <a:pPr algn="ctr">
              <a:lnSpc>
                <a:spcPct val="80000"/>
              </a:lnSpc>
            </a:pPr>
            <a:r>
              <a:rPr lang="ar-SA" sz="2800" b="1" dirty="0">
                <a:solidFill>
                  <a:srgbClr val="FFFF66"/>
                </a:solidFill>
              </a:rPr>
              <a:t> ‏ثم قال لي يا ‏ ‏أبا ذر ‏ ‏قلت لبيك وسعديك قال كيف أنت إذا رأيت ‏ ‏أحجار الزيت ‏ ‏قد غرقت بالدم قلت ما ‏ ‏خار ‏ ‏الله لي ورسوله</a:t>
            </a:r>
          </a:p>
          <a:p>
            <a:pPr algn="ctr">
              <a:lnSpc>
                <a:spcPct val="80000"/>
              </a:lnSpc>
            </a:pPr>
            <a:r>
              <a:rPr lang="ar-SA" sz="2800" b="1" dirty="0">
                <a:solidFill>
                  <a:srgbClr val="FFFF66"/>
                </a:solidFill>
              </a:rPr>
              <a:t> قال عليك بمن أنت منه قلت يا رسول الله أفلا آخذ سيفي وأضعه على عاتقي قال شاركت القوم إذن</a:t>
            </a:r>
          </a:p>
          <a:p>
            <a:pPr algn="ctr">
              <a:lnSpc>
                <a:spcPct val="80000"/>
              </a:lnSpc>
            </a:pPr>
            <a:r>
              <a:rPr lang="ar-SA" sz="2800" b="1" dirty="0">
                <a:solidFill>
                  <a:srgbClr val="FFFF66"/>
                </a:solidFill>
              </a:rPr>
              <a:t> قلت فما </a:t>
            </a:r>
            <a:r>
              <a:rPr lang="ar-SA" sz="2800" b="1" dirty="0" err="1">
                <a:solidFill>
                  <a:srgbClr val="FFFF66"/>
                </a:solidFill>
              </a:rPr>
              <a:t>تأمرني</a:t>
            </a:r>
            <a:r>
              <a:rPr lang="ar-SA" sz="2800" b="1" dirty="0">
                <a:solidFill>
                  <a:srgbClr val="FFFF66"/>
                </a:solidFill>
              </a:rPr>
              <a:t> قال تلزم بيتك قلت فإن دخل علي بيتي قال فإن خشيت أن ‏ ‏يبهرك ‏ ‏شعاع السيف فألق ثوبك على وجهك ‏ ‏يبوء ‏ ‏بإثمك وإثمه </a:t>
            </a:r>
            <a:endParaRPr lang="en-US" sz="2800" b="1" dirty="0">
              <a:solidFill>
                <a:srgbClr val="FFFF66"/>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650242">
                                            <p:txEl>
                                              <p:pRg st="0" end="0"/>
                                            </p:txEl>
                                          </p:spTgt>
                                        </p:tgtEl>
                                        <p:attrNameLst>
                                          <p:attrName>style.visibility</p:attrName>
                                        </p:attrNameLst>
                                      </p:cBhvr>
                                      <p:to>
                                        <p:strVal val="visible"/>
                                      </p:to>
                                    </p:set>
                                    <p:anim calcmode="lin" valueType="num">
                                      <p:cBhvr>
                                        <p:cTn id="7" dur="500" decel="50000" fill="hold">
                                          <p:stCondLst>
                                            <p:cond delay="0"/>
                                          </p:stCondLst>
                                        </p:cTn>
                                        <p:tgtEl>
                                          <p:spTgt spid="650242">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50242">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50242">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650242">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50242">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50242">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50242">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50242">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650242">
                                            <p:txEl>
                                              <p:pRg st="1" end="1"/>
                                            </p:txEl>
                                          </p:spTgt>
                                        </p:tgtEl>
                                        <p:attrNameLst>
                                          <p:attrName>style.visibility</p:attrName>
                                        </p:attrNameLst>
                                      </p:cBhvr>
                                      <p:to>
                                        <p:strVal val="visible"/>
                                      </p:to>
                                    </p:set>
                                    <p:anim calcmode="lin" valueType="num">
                                      <p:cBhvr>
                                        <p:cTn id="19" dur="500" decel="50000" fill="hold">
                                          <p:stCondLst>
                                            <p:cond delay="0"/>
                                          </p:stCondLst>
                                        </p:cTn>
                                        <p:tgtEl>
                                          <p:spTgt spid="650242">
                                            <p:txEl>
                                              <p:pRg st="1" end="1"/>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650242">
                                            <p:txEl>
                                              <p:pRg st="1" end="1"/>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650242">
                                            <p:txEl>
                                              <p:pRg st="1" end="1"/>
                                            </p:txEl>
                                          </p:spTgt>
                                        </p:tgtEl>
                                        <p:attrNameLst>
                                          <p:attrName>ppt_w</p:attrName>
                                        </p:attrNameLst>
                                      </p:cBhvr>
                                      <p:tavLst>
                                        <p:tav tm="0">
                                          <p:val>
                                            <p:strVal val="#ppt_w*.05"/>
                                          </p:val>
                                        </p:tav>
                                        <p:tav tm="100000">
                                          <p:val>
                                            <p:strVal val="#ppt_w"/>
                                          </p:val>
                                        </p:tav>
                                      </p:tavLst>
                                    </p:anim>
                                    <p:anim calcmode="lin" valueType="num">
                                      <p:cBhvr>
                                        <p:cTn id="22" dur="1000" fill="hold"/>
                                        <p:tgtEl>
                                          <p:spTgt spid="650242">
                                            <p:txEl>
                                              <p:pRg st="1" end="1"/>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650242">
                                            <p:txEl>
                                              <p:pRg st="1" end="1"/>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650242">
                                            <p:txEl>
                                              <p:pRg st="1" end="1"/>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650242">
                                            <p:txEl>
                                              <p:pRg st="1" end="1"/>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650242">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650242">
                                            <p:txEl>
                                              <p:pRg st="2" end="2"/>
                                            </p:txEl>
                                          </p:spTgt>
                                        </p:tgtEl>
                                        <p:attrNameLst>
                                          <p:attrName>style.visibility</p:attrName>
                                        </p:attrNameLst>
                                      </p:cBhvr>
                                      <p:to>
                                        <p:strVal val="visible"/>
                                      </p:to>
                                    </p:set>
                                    <p:anim calcmode="lin" valueType="num">
                                      <p:cBhvr>
                                        <p:cTn id="31" dur="500" decel="50000" fill="hold">
                                          <p:stCondLst>
                                            <p:cond delay="0"/>
                                          </p:stCondLst>
                                        </p:cTn>
                                        <p:tgtEl>
                                          <p:spTgt spid="650242">
                                            <p:txEl>
                                              <p:pRg st="2" end="2"/>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650242">
                                            <p:txEl>
                                              <p:pRg st="2" end="2"/>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650242">
                                            <p:txEl>
                                              <p:pRg st="2" end="2"/>
                                            </p:txEl>
                                          </p:spTgt>
                                        </p:tgtEl>
                                        <p:attrNameLst>
                                          <p:attrName>ppt_w</p:attrName>
                                        </p:attrNameLst>
                                      </p:cBhvr>
                                      <p:tavLst>
                                        <p:tav tm="0">
                                          <p:val>
                                            <p:strVal val="#ppt_w*.05"/>
                                          </p:val>
                                        </p:tav>
                                        <p:tav tm="100000">
                                          <p:val>
                                            <p:strVal val="#ppt_w"/>
                                          </p:val>
                                        </p:tav>
                                      </p:tavLst>
                                    </p:anim>
                                    <p:anim calcmode="lin" valueType="num">
                                      <p:cBhvr>
                                        <p:cTn id="34" dur="1000" fill="hold"/>
                                        <p:tgtEl>
                                          <p:spTgt spid="650242">
                                            <p:txEl>
                                              <p:pRg st="2" end="2"/>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650242">
                                            <p:txEl>
                                              <p:pRg st="2" end="2"/>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650242">
                                            <p:txEl>
                                              <p:pRg st="2" end="2"/>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650242">
                                            <p:txEl>
                                              <p:pRg st="2" end="2"/>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650242">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650242">
                                            <p:txEl>
                                              <p:pRg st="3" end="3"/>
                                            </p:txEl>
                                          </p:spTgt>
                                        </p:tgtEl>
                                        <p:attrNameLst>
                                          <p:attrName>style.visibility</p:attrName>
                                        </p:attrNameLst>
                                      </p:cBhvr>
                                      <p:to>
                                        <p:strVal val="visible"/>
                                      </p:to>
                                    </p:set>
                                    <p:anim calcmode="lin" valueType="num">
                                      <p:cBhvr>
                                        <p:cTn id="43" dur="500" decel="50000" fill="hold">
                                          <p:stCondLst>
                                            <p:cond delay="0"/>
                                          </p:stCondLst>
                                        </p:cTn>
                                        <p:tgtEl>
                                          <p:spTgt spid="650242">
                                            <p:txEl>
                                              <p:pRg st="3" end="3"/>
                                            </p:txEl>
                                          </p:spTgt>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650242">
                                            <p:txEl>
                                              <p:pRg st="3" end="3"/>
                                            </p:txEl>
                                          </p:spTgt>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650242">
                                            <p:txEl>
                                              <p:pRg st="3" end="3"/>
                                            </p:txEl>
                                          </p:spTgt>
                                        </p:tgtEl>
                                        <p:attrNameLst>
                                          <p:attrName>ppt_w</p:attrName>
                                        </p:attrNameLst>
                                      </p:cBhvr>
                                      <p:tavLst>
                                        <p:tav tm="0">
                                          <p:val>
                                            <p:strVal val="#ppt_w*.05"/>
                                          </p:val>
                                        </p:tav>
                                        <p:tav tm="100000">
                                          <p:val>
                                            <p:strVal val="#ppt_w"/>
                                          </p:val>
                                        </p:tav>
                                      </p:tavLst>
                                    </p:anim>
                                    <p:anim calcmode="lin" valueType="num">
                                      <p:cBhvr>
                                        <p:cTn id="46" dur="1000" fill="hold"/>
                                        <p:tgtEl>
                                          <p:spTgt spid="650242">
                                            <p:txEl>
                                              <p:pRg st="3" end="3"/>
                                            </p:txEl>
                                          </p:spTgt>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650242">
                                            <p:txEl>
                                              <p:pRg st="3" end="3"/>
                                            </p:txEl>
                                          </p:spTgt>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650242">
                                            <p:txEl>
                                              <p:pRg st="3" end="3"/>
                                            </p:txEl>
                                          </p:spTgt>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650242">
                                            <p:txEl>
                                              <p:pRg st="3" end="3"/>
                                            </p:txEl>
                                          </p:spTgt>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650242">
                                            <p:txEl>
                                              <p:pRg st="3" end="3"/>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5" presetClass="entr" presetSubtype="0" fill="hold" grpId="0" nodeType="clickEffect">
                                  <p:stCondLst>
                                    <p:cond delay="0"/>
                                  </p:stCondLst>
                                  <p:childTnLst>
                                    <p:set>
                                      <p:cBhvr>
                                        <p:cTn id="54" dur="1" fill="hold">
                                          <p:stCondLst>
                                            <p:cond delay="0"/>
                                          </p:stCondLst>
                                        </p:cTn>
                                        <p:tgtEl>
                                          <p:spTgt spid="650242">
                                            <p:txEl>
                                              <p:pRg st="4" end="4"/>
                                            </p:txEl>
                                          </p:spTgt>
                                        </p:tgtEl>
                                        <p:attrNameLst>
                                          <p:attrName>style.visibility</p:attrName>
                                        </p:attrNameLst>
                                      </p:cBhvr>
                                      <p:to>
                                        <p:strVal val="visible"/>
                                      </p:to>
                                    </p:set>
                                    <p:anim calcmode="lin" valueType="num">
                                      <p:cBhvr>
                                        <p:cTn id="55" dur="500" decel="50000" fill="hold">
                                          <p:stCondLst>
                                            <p:cond delay="0"/>
                                          </p:stCondLst>
                                        </p:cTn>
                                        <p:tgtEl>
                                          <p:spTgt spid="650242">
                                            <p:txEl>
                                              <p:pRg st="4" end="4"/>
                                            </p:txEl>
                                          </p:spTgt>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650242">
                                            <p:txEl>
                                              <p:pRg st="4" end="4"/>
                                            </p:txEl>
                                          </p:spTgt>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650242">
                                            <p:txEl>
                                              <p:pRg st="4" end="4"/>
                                            </p:txEl>
                                          </p:spTgt>
                                        </p:tgtEl>
                                        <p:attrNameLst>
                                          <p:attrName>ppt_w</p:attrName>
                                        </p:attrNameLst>
                                      </p:cBhvr>
                                      <p:tavLst>
                                        <p:tav tm="0">
                                          <p:val>
                                            <p:strVal val="#ppt_w*.05"/>
                                          </p:val>
                                        </p:tav>
                                        <p:tav tm="100000">
                                          <p:val>
                                            <p:strVal val="#ppt_w"/>
                                          </p:val>
                                        </p:tav>
                                      </p:tavLst>
                                    </p:anim>
                                    <p:anim calcmode="lin" valueType="num">
                                      <p:cBhvr>
                                        <p:cTn id="58" dur="1000" fill="hold"/>
                                        <p:tgtEl>
                                          <p:spTgt spid="650242">
                                            <p:txEl>
                                              <p:pRg st="4" end="4"/>
                                            </p:txEl>
                                          </p:spTgt>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650242">
                                            <p:txEl>
                                              <p:pRg st="4" end="4"/>
                                            </p:txEl>
                                          </p:spTgt>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650242">
                                            <p:txEl>
                                              <p:pRg st="4" end="4"/>
                                            </p:txEl>
                                          </p:spTgt>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650242">
                                            <p:txEl>
                                              <p:pRg st="4" end="4"/>
                                            </p:txEl>
                                          </p:spTgt>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650242">
                                            <p:txEl>
                                              <p:pRg st="4" end="4"/>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5" presetClass="entr" presetSubtype="0" fill="hold" grpId="0" nodeType="clickEffect">
                                  <p:stCondLst>
                                    <p:cond delay="0"/>
                                  </p:stCondLst>
                                  <p:childTnLst>
                                    <p:set>
                                      <p:cBhvr>
                                        <p:cTn id="66" dur="1" fill="hold">
                                          <p:stCondLst>
                                            <p:cond delay="0"/>
                                          </p:stCondLst>
                                        </p:cTn>
                                        <p:tgtEl>
                                          <p:spTgt spid="650242">
                                            <p:txEl>
                                              <p:pRg st="5" end="5"/>
                                            </p:txEl>
                                          </p:spTgt>
                                        </p:tgtEl>
                                        <p:attrNameLst>
                                          <p:attrName>style.visibility</p:attrName>
                                        </p:attrNameLst>
                                      </p:cBhvr>
                                      <p:to>
                                        <p:strVal val="visible"/>
                                      </p:to>
                                    </p:set>
                                    <p:anim calcmode="lin" valueType="num">
                                      <p:cBhvr>
                                        <p:cTn id="67" dur="500" decel="50000" fill="hold">
                                          <p:stCondLst>
                                            <p:cond delay="0"/>
                                          </p:stCondLst>
                                        </p:cTn>
                                        <p:tgtEl>
                                          <p:spTgt spid="650242">
                                            <p:txEl>
                                              <p:pRg st="5" end="5"/>
                                            </p:txEl>
                                          </p:spTgt>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650242">
                                            <p:txEl>
                                              <p:pRg st="5" end="5"/>
                                            </p:txEl>
                                          </p:spTgt>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650242">
                                            <p:txEl>
                                              <p:pRg st="5" end="5"/>
                                            </p:txEl>
                                          </p:spTgt>
                                        </p:tgtEl>
                                        <p:attrNameLst>
                                          <p:attrName>ppt_w</p:attrName>
                                        </p:attrNameLst>
                                      </p:cBhvr>
                                      <p:tavLst>
                                        <p:tav tm="0">
                                          <p:val>
                                            <p:strVal val="#ppt_w*.05"/>
                                          </p:val>
                                        </p:tav>
                                        <p:tav tm="100000">
                                          <p:val>
                                            <p:strVal val="#ppt_w"/>
                                          </p:val>
                                        </p:tav>
                                      </p:tavLst>
                                    </p:anim>
                                    <p:anim calcmode="lin" valueType="num">
                                      <p:cBhvr>
                                        <p:cTn id="70" dur="1000" fill="hold"/>
                                        <p:tgtEl>
                                          <p:spTgt spid="650242">
                                            <p:txEl>
                                              <p:pRg st="5" end="5"/>
                                            </p:txEl>
                                          </p:spTgt>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650242">
                                            <p:txEl>
                                              <p:pRg st="5" end="5"/>
                                            </p:txEl>
                                          </p:spTgt>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650242">
                                            <p:txEl>
                                              <p:pRg st="5" end="5"/>
                                            </p:txEl>
                                          </p:spTgt>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650242">
                                            <p:txEl>
                                              <p:pRg st="5" end="5"/>
                                            </p:txEl>
                                          </p:spTgt>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650242">
                                            <p:txEl>
                                              <p:pRg st="5" end="5"/>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25" presetClass="entr" presetSubtype="0" fill="hold" grpId="0" nodeType="clickEffect">
                                  <p:stCondLst>
                                    <p:cond delay="0"/>
                                  </p:stCondLst>
                                  <p:childTnLst>
                                    <p:set>
                                      <p:cBhvr>
                                        <p:cTn id="78" dur="1" fill="hold">
                                          <p:stCondLst>
                                            <p:cond delay="0"/>
                                          </p:stCondLst>
                                        </p:cTn>
                                        <p:tgtEl>
                                          <p:spTgt spid="650242">
                                            <p:txEl>
                                              <p:pRg st="6" end="6"/>
                                            </p:txEl>
                                          </p:spTgt>
                                        </p:tgtEl>
                                        <p:attrNameLst>
                                          <p:attrName>style.visibility</p:attrName>
                                        </p:attrNameLst>
                                      </p:cBhvr>
                                      <p:to>
                                        <p:strVal val="visible"/>
                                      </p:to>
                                    </p:set>
                                    <p:anim calcmode="lin" valueType="num">
                                      <p:cBhvr>
                                        <p:cTn id="79" dur="500" decel="50000" fill="hold">
                                          <p:stCondLst>
                                            <p:cond delay="0"/>
                                          </p:stCondLst>
                                        </p:cTn>
                                        <p:tgtEl>
                                          <p:spTgt spid="650242">
                                            <p:txEl>
                                              <p:pRg st="6" end="6"/>
                                            </p:txEl>
                                          </p:spTgt>
                                        </p:tgtEl>
                                        <p:attrNameLst>
                                          <p:attrName>style.rotation</p:attrName>
                                        </p:attrNameLst>
                                      </p:cBhvr>
                                      <p:tavLst>
                                        <p:tav tm="0">
                                          <p:val>
                                            <p:fltVal val="-90"/>
                                          </p:val>
                                        </p:tav>
                                        <p:tav tm="100000">
                                          <p:val>
                                            <p:fltVal val="0"/>
                                          </p:val>
                                        </p:tav>
                                      </p:tavLst>
                                    </p:anim>
                                    <p:anim calcmode="lin" valueType="num">
                                      <p:cBhvr>
                                        <p:cTn id="80" dur="500" decel="50000" fill="hold">
                                          <p:stCondLst>
                                            <p:cond delay="0"/>
                                          </p:stCondLst>
                                        </p:cTn>
                                        <p:tgtEl>
                                          <p:spTgt spid="650242">
                                            <p:txEl>
                                              <p:pRg st="6" end="6"/>
                                            </p:txEl>
                                          </p:spTgt>
                                        </p:tgtEl>
                                        <p:attrNameLst>
                                          <p:attrName>ppt_w</p:attrName>
                                        </p:attrNameLst>
                                      </p:cBhvr>
                                      <p:tavLst>
                                        <p:tav tm="0">
                                          <p:val>
                                            <p:strVal val="#ppt_w"/>
                                          </p:val>
                                        </p:tav>
                                        <p:tav tm="100000">
                                          <p:val>
                                            <p:strVal val="#ppt_w*.05"/>
                                          </p:val>
                                        </p:tav>
                                      </p:tavLst>
                                    </p:anim>
                                    <p:anim calcmode="lin" valueType="num">
                                      <p:cBhvr>
                                        <p:cTn id="81" dur="500" accel="50000" fill="hold">
                                          <p:stCondLst>
                                            <p:cond delay="500"/>
                                          </p:stCondLst>
                                        </p:cTn>
                                        <p:tgtEl>
                                          <p:spTgt spid="650242">
                                            <p:txEl>
                                              <p:pRg st="6" end="6"/>
                                            </p:txEl>
                                          </p:spTgt>
                                        </p:tgtEl>
                                        <p:attrNameLst>
                                          <p:attrName>ppt_w</p:attrName>
                                        </p:attrNameLst>
                                      </p:cBhvr>
                                      <p:tavLst>
                                        <p:tav tm="0">
                                          <p:val>
                                            <p:strVal val="#ppt_w*.05"/>
                                          </p:val>
                                        </p:tav>
                                        <p:tav tm="100000">
                                          <p:val>
                                            <p:strVal val="#ppt_w"/>
                                          </p:val>
                                        </p:tav>
                                      </p:tavLst>
                                    </p:anim>
                                    <p:anim calcmode="lin" valueType="num">
                                      <p:cBhvr>
                                        <p:cTn id="82" dur="1000" fill="hold"/>
                                        <p:tgtEl>
                                          <p:spTgt spid="650242">
                                            <p:txEl>
                                              <p:pRg st="6" end="6"/>
                                            </p:txEl>
                                          </p:spTgt>
                                        </p:tgtEl>
                                        <p:attrNameLst>
                                          <p:attrName>ppt_h</p:attrName>
                                        </p:attrNameLst>
                                      </p:cBhvr>
                                      <p:tavLst>
                                        <p:tav tm="0">
                                          <p:val>
                                            <p:strVal val="#ppt_h"/>
                                          </p:val>
                                        </p:tav>
                                        <p:tav tm="100000">
                                          <p:val>
                                            <p:strVal val="#ppt_h"/>
                                          </p:val>
                                        </p:tav>
                                      </p:tavLst>
                                    </p:anim>
                                    <p:anim calcmode="lin" valueType="num">
                                      <p:cBhvr>
                                        <p:cTn id="83" dur="500" decel="50000" fill="hold">
                                          <p:stCondLst>
                                            <p:cond delay="0"/>
                                          </p:stCondLst>
                                        </p:cTn>
                                        <p:tgtEl>
                                          <p:spTgt spid="650242">
                                            <p:txEl>
                                              <p:pRg st="6" end="6"/>
                                            </p:txEl>
                                          </p:spTgt>
                                        </p:tgtEl>
                                        <p:attrNameLst>
                                          <p:attrName>ppt_x</p:attrName>
                                        </p:attrNameLst>
                                      </p:cBhvr>
                                      <p:tavLst>
                                        <p:tav tm="0">
                                          <p:val>
                                            <p:strVal val="#ppt_x+.4"/>
                                          </p:val>
                                        </p:tav>
                                        <p:tav tm="100000">
                                          <p:val>
                                            <p:strVal val="#ppt_x"/>
                                          </p:val>
                                        </p:tav>
                                      </p:tavLst>
                                    </p:anim>
                                    <p:anim calcmode="lin" valueType="num">
                                      <p:cBhvr>
                                        <p:cTn id="84" dur="500" decel="50000" fill="hold">
                                          <p:stCondLst>
                                            <p:cond delay="0"/>
                                          </p:stCondLst>
                                        </p:cTn>
                                        <p:tgtEl>
                                          <p:spTgt spid="650242">
                                            <p:txEl>
                                              <p:pRg st="6" end="6"/>
                                            </p:txEl>
                                          </p:spTgt>
                                        </p:tgtEl>
                                        <p:attrNameLst>
                                          <p:attrName>ppt_y</p:attrName>
                                        </p:attrNameLst>
                                      </p:cBhvr>
                                      <p:tavLst>
                                        <p:tav tm="0">
                                          <p:val>
                                            <p:strVal val="#ppt_y-.2"/>
                                          </p:val>
                                        </p:tav>
                                        <p:tav tm="100000">
                                          <p:val>
                                            <p:strVal val="#ppt_y+.1"/>
                                          </p:val>
                                        </p:tav>
                                      </p:tavLst>
                                    </p:anim>
                                    <p:anim calcmode="lin" valueType="num">
                                      <p:cBhvr>
                                        <p:cTn id="85" dur="500" accel="50000" fill="hold">
                                          <p:stCondLst>
                                            <p:cond delay="500"/>
                                          </p:stCondLst>
                                        </p:cTn>
                                        <p:tgtEl>
                                          <p:spTgt spid="650242">
                                            <p:txEl>
                                              <p:pRg st="6" end="6"/>
                                            </p:txEl>
                                          </p:spTgt>
                                        </p:tgtEl>
                                        <p:attrNameLst>
                                          <p:attrName>ppt_y</p:attrName>
                                        </p:attrNameLst>
                                      </p:cBhvr>
                                      <p:tavLst>
                                        <p:tav tm="0">
                                          <p:val>
                                            <p:strVal val="#ppt_y+.1"/>
                                          </p:val>
                                        </p:tav>
                                        <p:tav tm="100000">
                                          <p:val>
                                            <p:strVal val="#ppt_y"/>
                                          </p:val>
                                        </p:tav>
                                      </p:tavLst>
                                    </p:anim>
                                    <p:animEffect transition="in" filter="fade">
                                      <p:cBhvr>
                                        <p:cTn id="86" dur="1000" decel="50000">
                                          <p:stCondLst>
                                            <p:cond delay="0"/>
                                          </p:stCondLst>
                                        </p:cTn>
                                        <p:tgtEl>
                                          <p:spTgt spid="65024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0242"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4338" name="Rectangle 2"/>
          <p:cNvSpPr>
            <a:spLocks noGrp="1" noChangeArrowheads="1"/>
          </p:cNvSpPr>
          <p:nvPr>
            <p:ph type="body" idx="1"/>
          </p:nvPr>
        </p:nvSpPr>
        <p:spPr>
          <a:xfrm>
            <a:off x="467544" y="980728"/>
            <a:ext cx="8229600" cy="5030787"/>
          </a:xfrm>
        </p:spPr>
        <p:txBody>
          <a:bodyPr/>
          <a:lstStyle/>
          <a:p>
            <a:pPr algn="ctr"/>
            <a:r>
              <a:rPr lang="ar-SA" altLang="zh-CN" sz="4000" b="1" dirty="0">
                <a:solidFill>
                  <a:srgbClr val="FFFF99"/>
                </a:solidFill>
              </a:rPr>
              <a:t>حدّثنا ( أبُو اليَمان ) أخبرنا ( شُعَيْب ) ٌ عنِ ( الزُّهْرِي ) ِّ أخبرني ( أبُو سَلَمَة بنُ عَبْدِ الرَّحْمنِ ) أنَّ ( أبا هُرَيْرَة ) َ قال قال رسولُ الله : ( </a:t>
            </a:r>
            <a:r>
              <a:rPr lang="ar-SA" altLang="zh-CN" sz="4000" b="1" dirty="0">
                <a:solidFill>
                  <a:schemeClr val="bg1"/>
                </a:solidFill>
              </a:rPr>
              <a:t>سَتَكُونُ فِتَنٌ القاعدُ فيها خَيْرٌ مِنَ القائِمِ والقائِمِ خَيْرٌ مِنَ الماشِي والماشِي فيها خَيْرٌ مِنَ السَّاعِي مَنْ تَشَرَّفَ لَها تَسْتَشْرفْه فَمَنْ وَجَدَ مَلْجأً أوْ مَعاذاً فَلْيَعُذْ بِهِ</a:t>
            </a:r>
            <a:r>
              <a:rPr lang="ar-SA" altLang="zh-CN" sz="4000" dirty="0">
                <a:solidFill>
                  <a:schemeClr val="bg1"/>
                </a:solidFill>
              </a:rPr>
              <a:t> </a:t>
            </a:r>
            <a:r>
              <a:rPr lang="ar-SA" altLang="zh-CN" sz="4000" dirty="0">
                <a:solidFill>
                  <a:srgbClr val="FFFF99"/>
                </a:solidFill>
              </a:rPr>
              <a:t>)</a:t>
            </a:r>
            <a:endParaRPr lang="en-US" sz="4000" dirty="0">
              <a:solidFill>
                <a:srgbClr val="FFFF99"/>
              </a:solidFill>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62" name="Rectangle 2"/>
          <p:cNvSpPr>
            <a:spLocks noGrp="1" noChangeArrowheads="1"/>
          </p:cNvSpPr>
          <p:nvPr>
            <p:ph type="body" idx="1"/>
          </p:nvPr>
        </p:nvSpPr>
        <p:spPr>
          <a:xfrm>
            <a:off x="683568" y="765175"/>
            <a:ext cx="7992888" cy="6092825"/>
          </a:xfrm>
          <a:ln cap="flat">
            <a:solidFill>
              <a:srgbClr val="CC0000"/>
            </a:solidFill>
            <a:prstDash val="dash"/>
          </a:ln>
        </p:spPr>
        <p:txBody>
          <a:bodyPr/>
          <a:lstStyle/>
          <a:p>
            <a:pPr algn="ctr">
              <a:lnSpc>
                <a:spcPct val="110000"/>
              </a:lnSpc>
            </a:pPr>
            <a:r>
              <a:rPr lang="ar-SA" altLang="zh-CN" sz="2800" b="1" dirty="0">
                <a:solidFill>
                  <a:srgbClr val="99FF33"/>
                </a:solidFill>
              </a:rPr>
              <a:t>(القاعدُ فيها خَيْرٌ مِنَ القائِمِ):- </a:t>
            </a:r>
            <a:r>
              <a:rPr lang="ar-SA" altLang="zh-CN" sz="2800" b="1" dirty="0">
                <a:solidFill>
                  <a:srgbClr val="FFFF66"/>
                </a:solidFill>
              </a:rPr>
              <a:t>إشارة إلى أن شرها بحسب التعلق بها، أي القاعد خير من القائم الذي لا يستشرفها ،أي يكون مع النظارة ولا يقاتل .</a:t>
            </a:r>
          </a:p>
          <a:p>
            <a:pPr algn="ctr">
              <a:lnSpc>
                <a:spcPct val="110000"/>
              </a:lnSpc>
            </a:pPr>
            <a:r>
              <a:rPr lang="ar-SA" altLang="zh-CN" sz="2800" b="1" dirty="0">
                <a:solidFill>
                  <a:srgbClr val="99FF33"/>
                </a:solidFill>
              </a:rPr>
              <a:t>(والقائِمِ خَيْرٌ مِنَ الماشِي):-</a:t>
            </a:r>
            <a:r>
              <a:rPr lang="ar-SA" altLang="zh-CN" sz="2400" b="1" dirty="0">
                <a:solidFill>
                  <a:srgbClr val="99FF33"/>
                </a:solidFill>
              </a:rPr>
              <a:t> </a:t>
            </a:r>
            <a:r>
              <a:rPr lang="ar-SA" altLang="zh-CN" sz="2400" b="1" dirty="0">
                <a:solidFill>
                  <a:srgbClr val="FFFF66"/>
                </a:solidFill>
              </a:rPr>
              <a:t>أي المباشر لها خير من القائم بأسبابها</a:t>
            </a:r>
            <a:r>
              <a:rPr lang="ar-SA" altLang="zh-CN" sz="2400" b="1" dirty="0">
                <a:solidFill>
                  <a:srgbClr val="99FF33"/>
                </a:solidFill>
              </a:rPr>
              <a:t>.</a:t>
            </a:r>
          </a:p>
          <a:p>
            <a:pPr algn="ctr">
              <a:lnSpc>
                <a:spcPct val="110000"/>
              </a:lnSpc>
            </a:pPr>
            <a:r>
              <a:rPr lang="ar-SA" altLang="zh-CN" sz="2800" b="1" dirty="0">
                <a:solidFill>
                  <a:srgbClr val="99FF33"/>
                </a:solidFill>
              </a:rPr>
              <a:t>(والماشِي فيها خَيْرٌ مِنَ السَّاعِي):- </a:t>
            </a:r>
            <a:r>
              <a:rPr lang="ar-SA" altLang="zh-CN" sz="2400" b="1" dirty="0">
                <a:solidFill>
                  <a:srgbClr val="FFFF66"/>
                </a:solidFill>
              </a:rPr>
              <a:t>والماشي فيها خير من الساعي وهو من يكون سببًا لإثارتها</a:t>
            </a:r>
            <a:r>
              <a:rPr lang="ar-SA" altLang="zh-CN" sz="2800" b="1" dirty="0">
                <a:solidFill>
                  <a:srgbClr val="99FF33"/>
                </a:solidFill>
              </a:rPr>
              <a:t>.</a:t>
            </a:r>
          </a:p>
          <a:p>
            <a:pPr algn="ctr">
              <a:lnSpc>
                <a:spcPct val="110000"/>
              </a:lnSpc>
            </a:pPr>
            <a:r>
              <a:rPr lang="ar-SA" altLang="zh-CN" sz="2400" b="1" dirty="0">
                <a:solidFill>
                  <a:srgbClr val="FFFF66"/>
                </a:solidFill>
              </a:rPr>
              <a:t>والمراد بالأفضلية في هذه الخيرية من يكون أقل شرّاً ممن فوقه على التفصيل المذكور.</a:t>
            </a:r>
            <a:endParaRPr lang="en-US" sz="1600" b="1" dirty="0">
              <a:solidFill>
                <a:srgbClr val="99FF33"/>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655362">
                                            <p:bg/>
                                          </p:spTgt>
                                        </p:tgtEl>
                                        <p:attrNameLst>
                                          <p:attrName>style.visibility</p:attrName>
                                        </p:attrNameLst>
                                      </p:cBhvr>
                                      <p:to>
                                        <p:strVal val="visible"/>
                                      </p:to>
                                    </p:set>
                                    <p:anim calcmode="lin" valueType="num">
                                      <p:cBhvr>
                                        <p:cTn id="7" dur="500" decel="50000" fill="hold">
                                          <p:stCondLst>
                                            <p:cond delay="0"/>
                                          </p:stCondLst>
                                        </p:cTn>
                                        <p:tgtEl>
                                          <p:spTgt spid="655362">
                                            <p:bg/>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55362">
                                            <p:bg/>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55362">
                                            <p:bg/>
                                          </p:spTgt>
                                        </p:tgtEl>
                                        <p:attrNameLst>
                                          <p:attrName>ppt_w</p:attrName>
                                        </p:attrNameLst>
                                      </p:cBhvr>
                                      <p:tavLst>
                                        <p:tav tm="0">
                                          <p:val>
                                            <p:strVal val="#ppt_w*.05"/>
                                          </p:val>
                                        </p:tav>
                                        <p:tav tm="100000">
                                          <p:val>
                                            <p:strVal val="#ppt_w"/>
                                          </p:val>
                                        </p:tav>
                                      </p:tavLst>
                                    </p:anim>
                                    <p:anim calcmode="lin" valueType="num">
                                      <p:cBhvr>
                                        <p:cTn id="10" dur="1000" fill="hold"/>
                                        <p:tgtEl>
                                          <p:spTgt spid="655362">
                                            <p:bg/>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55362">
                                            <p:bg/>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55362">
                                            <p:bg/>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55362">
                                            <p:bg/>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55362">
                                            <p:bg/>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655362">
                                            <p:txEl>
                                              <p:pRg st="0" end="0"/>
                                            </p:txEl>
                                          </p:spTgt>
                                        </p:tgtEl>
                                        <p:attrNameLst>
                                          <p:attrName>style.visibility</p:attrName>
                                        </p:attrNameLst>
                                      </p:cBhvr>
                                      <p:to>
                                        <p:strVal val="visible"/>
                                      </p:to>
                                    </p:set>
                                    <p:anim calcmode="lin" valueType="num">
                                      <p:cBhvr>
                                        <p:cTn id="19" dur="500" decel="50000" fill="hold">
                                          <p:stCondLst>
                                            <p:cond delay="0"/>
                                          </p:stCondLst>
                                        </p:cTn>
                                        <p:tgtEl>
                                          <p:spTgt spid="655362">
                                            <p:txEl>
                                              <p:pRg st="0" end="0"/>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655362">
                                            <p:txEl>
                                              <p:pRg st="0" end="0"/>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655362">
                                            <p:txEl>
                                              <p:pRg st="0" end="0"/>
                                            </p:txEl>
                                          </p:spTgt>
                                        </p:tgtEl>
                                        <p:attrNameLst>
                                          <p:attrName>ppt_w</p:attrName>
                                        </p:attrNameLst>
                                      </p:cBhvr>
                                      <p:tavLst>
                                        <p:tav tm="0">
                                          <p:val>
                                            <p:strVal val="#ppt_w*.05"/>
                                          </p:val>
                                        </p:tav>
                                        <p:tav tm="100000">
                                          <p:val>
                                            <p:strVal val="#ppt_w"/>
                                          </p:val>
                                        </p:tav>
                                      </p:tavLst>
                                    </p:anim>
                                    <p:anim calcmode="lin" valueType="num">
                                      <p:cBhvr>
                                        <p:cTn id="22" dur="1000" fill="hold"/>
                                        <p:tgtEl>
                                          <p:spTgt spid="655362">
                                            <p:txEl>
                                              <p:pRg st="0" end="0"/>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655362">
                                            <p:txEl>
                                              <p:pRg st="0" end="0"/>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655362">
                                            <p:txEl>
                                              <p:pRg st="0" end="0"/>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655362">
                                            <p:txEl>
                                              <p:pRg st="0" end="0"/>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655362">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655362">
                                            <p:txEl>
                                              <p:pRg st="1" end="1"/>
                                            </p:txEl>
                                          </p:spTgt>
                                        </p:tgtEl>
                                        <p:attrNameLst>
                                          <p:attrName>style.visibility</p:attrName>
                                        </p:attrNameLst>
                                      </p:cBhvr>
                                      <p:to>
                                        <p:strVal val="visible"/>
                                      </p:to>
                                    </p:set>
                                    <p:anim calcmode="lin" valueType="num">
                                      <p:cBhvr>
                                        <p:cTn id="31" dur="500" decel="50000" fill="hold">
                                          <p:stCondLst>
                                            <p:cond delay="0"/>
                                          </p:stCondLst>
                                        </p:cTn>
                                        <p:tgtEl>
                                          <p:spTgt spid="655362">
                                            <p:txEl>
                                              <p:pRg st="1" end="1"/>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655362">
                                            <p:txEl>
                                              <p:pRg st="1" end="1"/>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655362">
                                            <p:txEl>
                                              <p:pRg st="1" end="1"/>
                                            </p:txEl>
                                          </p:spTgt>
                                        </p:tgtEl>
                                        <p:attrNameLst>
                                          <p:attrName>ppt_w</p:attrName>
                                        </p:attrNameLst>
                                      </p:cBhvr>
                                      <p:tavLst>
                                        <p:tav tm="0">
                                          <p:val>
                                            <p:strVal val="#ppt_w*.05"/>
                                          </p:val>
                                        </p:tav>
                                        <p:tav tm="100000">
                                          <p:val>
                                            <p:strVal val="#ppt_w"/>
                                          </p:val>
                                        </p:tav>
                                      </p:tavLst>
                                    </p:anim>
                                    <p:anim calcmode="lin" valueType="num">
                                      <p:cBhvr>
                                        <p:cTn id="34" dur="1000" fill="hold"/>
                                        <p:tgtEl>
                                          <p:spTgt spid="655362">
                                            <p:txEl>
                                              <p:pRg st="1" end="1"/>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655362">
                                            <p:txEl>
                                              <p:pRg st="1" end="1"/>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655362">
                                            <p:txEl>
                                              <p:pRg st="1" end="1"/>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655362">
                                            <p:txEl>
                                              <p:pRg st="1" end="1"/>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655362">
                                            <p:txEl>
                                              <p:pRg st="1" end="1"/>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655362">
                                            <p:txEl>
                                              <p:pRg st="2" end="2"/>
                                            </p:txEl>
                                          </p:spTgt>
                                        </p:tgtEl>
                                        <p:attrNameLst>
                                          <p:attrName>style.visibility</p:attrName>
                                        </p:attrNameLst>
                                      </p:cBhvr>
                                      <p:to>
                                        <p:strVal val="visible"/>
                                      </p:to>
                                    </p:set>
                                    <p:anim calcmode="lin" valueType="num">
                                      <p:cBhvr>
                                        <p:cTn id="43" dur="500" decel="50000" fill="hold">
                                          <p:stCondLst>
                                            <p:cond delay="0"/>
                                          </p:stCondLst>
                                        </p:cTn>
                                        <p:tgtEl>
                                          <p:spTgt spid="655362">
                                            <p:txEl>
                                              <p:pRg st="2" end="2"/>
                                            </p:txEl>
                                          </p:spTgt>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655362">
                                            <p:txEl>
                                              <p:pRg st="2" end="2"/>
                                            </p:txEl>
                                          </p:spTgt>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655362">
                                            <p:txEl>
                                              <p:pRg st="2" end="2"/>
                                            </p:txEl>
                                          </p:spTgt>
                                        </p:tgtEl>
                                        <p:attrNameLst>
                                          <p:attrName>ppt_w</p:attrName>
                                        </p:attrNameLst>
                                      </p:cBhvr>
                                      <p:tavLst>
                                        <p:tav tm="0">
                                          <p:val>
                                            <p:strVal val="#ppt_w*.05"/>
                                          </p:val>
                                        </p:tav>
                                        <p:tav tm="100000">
                                          <p:val>
                                            <p:strVal val="#ppt_w"/>
                                          </p:val>
                                        </p:tav>
                                      </p:tavLst>
                                    </p:anim>
                                    <p:anim calcmode="lin" valueType="num">
                                      <p:cBhvr>
                                        <p:cTn id="46" dur="1000" fill="hold"/>
                                        <p:tgtEl>
                                          <p:spTgt spid="655362">
                                            <p:txEl>
                                              <p:pRg st="2" end="2"/>
                                            </p:txEl>
                                          </p:spTgt>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655362">
                                            <p:txEl>
                                              <p:pRg st="2" end="2"/>
                                            </p:txEl>
                                          </p:spTgt>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655362">
                                            <p:txEl>
                                              <p:pRg st="2" end="2"/>
                                            </p:txEl>
                                          </p:spTgt>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655362">
                                            <p:txEl>
                                              <p:pRg st="2" end="2"/>
                                            </p:txEl>
                                          </p:spTgt>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655362">
                                            <p:txEl>
                                              <p:pRg st="2" end="2"/>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5" presetClass="entr" presetSubtype="0" fill="hold" grpId="0" nodeType="clickEffect">
                                  <p:stCondLst>
                                    <p:cond delay="0"/>
                                  </p:stCondLst>
                                  <p:childTnLst>
                                    <p:set>
                                      <p:cBhvr>
                                        <p:cTn id="54" dur="1" fill="hold">
                                          <p:stCondLst>
                                            <p:cond delay="0"/>
                                          </p:stCondLst>
                                        </p:cTn>
                                        <p:tgtEl>
                                          <p:spTgt spid="655362">
                                            <p:txEl>
                                              <p:pRg st="3" end="3"/>
                                            </p:txEl>
                                          </p:spTgt>
                                        </p:tgtEl>
                                        <p:attrNameLst>
                                          <p:attrName>style.visibility</p:attrName>
                                        </p:attrNameLst>
                                      </p:cBhvr>
                                      <p:to>
                                        <p:strVal val="visible"/>
                                      </p:to>
                                    </p:set>
                                    <p:anim calcmode="lin" valueType="num">
                                      <p:cBhvr>
                                        <p:cTn id="55" dur="500" decel="50000" fill="hold">
                                          <p:stCondLst>
                                            <p:cond delay="0"/>
                                          </p:stCondLst>
                                        </p:cTn>
                                        <p:tgtEl>
                                          <p:spTgt spid="655362">
                                            <p:txEl>
                                              <p:pRg st="3" end="3"/>
                                            </p:txEl>
                                          </p:spTgt>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655362">
                                            <p:txEl>
                                              <p:pRg st="3" end="3"/>
                                            </p:txEl>
                                          </p:spTgt>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655362">
                                            <p:txEl>
                                              <p:pRg st="3" end="3"/>
                                            </p:txEl>
                                          </p:spTgt>
                                        </p:tgtEl>
                                        <p:attrNameLst>
                                          <p:attrName>ppt_w</p:attrName>
                                        </p:attrNameLst>
                                      </p:cBhvr>
                                      <p:tavLst>
                                        <p:tav tm="0">
                                          <p:val>
                                            <p:strVal val="#ppt_w*.05"/>
                                          </p:val>
                                        </p:tav>
                                        <p:tav tm="100000">
                                          <p:val>
                                            <p:strVal val="#ppt_w"/>
                                          </p:val>
                                        </p:tav>
                                      </p:tavLst>
                                    </p:anim>
                                    <p:anim calcmode="lin" valueType="num">
                                      <p:cBhvr>
                                        <p:cTn id="58" dur="1000" fill="hold"/>
                                        <p:tgtEl>
                                          <p:spTgt spid="655362">
                                            <p:txEl>
                                              <p:pRg st="3" end="3"/>
                                            </p:txEl>
                                          </p:spTgt>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655362">
                                            <p:txEl>
                                              <p:pRg st="3" end="3"/>
                                            </p:txEl>
                                          </p:spTgt>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655362">
                                            <p:txEl>
                                              <p:pRg st="3" end="3"/>
                                            </p:txEl>
                                          </p:spTgt>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655362">
                                            <p:txEl>
                                              <p:pRg st="3" end="3"/>
                                            </p:txEl>
                                          </p:spTgt>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65536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6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6386" name="Rectangle 2"/>
          <p:cNvSpPr>
            <a:spLocks noGrp="1" noChangeArrowheads="1"/>
          </p:cNvSpPr>
          <p:nvPr>
            <p:ph type="body" idx="1"/>
          </p:nvPr>
        </p:nvSpPr>
        <p:spPr>
          <a:xfrm>
            <a:off x="755576" y="881062"/>
            <a:ext cx="7776864" cy="5976938"/>
          </a:xfrm>
          <a:ln cap="flat">
            <a:solidFill>
              <a:srgbClr val="CC0000"/>
            </a:solidFill>
            <a:prstDash val="dash"/>
          </a:ln>
        </p:spPr>
        <p:txBody>
          <a:bodyPr/>
          <a:lstStyle/>
          <a:p>
            <a:pPr algn="ctr">
              <a:lnSpc>
                <a:spcPct val="90000"/>
              </a:lnSpc>
            </a:pPr>
            <a:r>
              <a:rPr lang="ar-SA" altLang="zh-CN" sz="2800" b="1" dirty="0">
                <a:solidFill>
                  <a:srgbClr val="FFFF66"/>
                </a:solidFill>
              </a:rPr>
              <a:t>قوله (</a:t>
            </a:r>
            <a:r>
              <a:rPr lang="ar-SA" altLang="zh-CN" sz="2800" b="1" dirty="0">
                <a:solidFill>
                  <a:srgbClr val="99FF33"/>
                </a:solidFill>
              </a:rPr>
              <a:t>من تشرف</a:t>
            </a:r>
            <a:r>
              <a:rPr lang="ar-SA" altLang="zh-CN" sz="2800" b="1" dirty="0">
                <a:solidFill>
                  <a:srgbClr val="FFFF66"/>
                </a:solidFill>
              </a:rPr>
              <a:t>) أي تطلّع لها بأن يتصدَّر ويتعرَّض لها، ولا يُعرِض عنها</a:t>
            </a:r>
          </a:p>
          <a:p>
            <a:pPr algn="ctr">
              <a:lnSpc>
                <a:spcPct val="90000"/>
              </a:lnSpc>
            </a:pPr>
            <a:r>
              <a:rPr lang="ar-SA" altLang="zh-CN" sz="2800" b="1" dirty="0">
                <a:solidFill>
                  <a:srgbClr val="FFFF66"/>
                </a:solidFill>
              </a:rPr>
              <a:t> وقال الكرماني: ويروى: (</a:t>
            </a:r>
            <a:r>
              <a:rPr lang="ar-SA" altLang="zh-CN" sz="2800" b="1" dirty="0">
                <a:solidFill>
                  <a:srgbClr val="99FF33"/>
                </a:solidFill>
              </a:rPr>
              <a:t>من يشرف</a:t>
            </a:r>
            <a:r>
              <a:rPr lang="ar-SA" altLang="zh-CN" sz="2800" b="1" dirty="0">
                <a:solidFill>
                  <a:srgbClr val="FFFF66"/>
                </a:solidFill>
              </a:rPr>
              <a:t>) من الإشراف</a:t>
            </a:r>
          </a:p>
          <a:p>
            <a:pPr algn="ctr">
              <a:lnSpc>
                <a:spcPct val="90000"/>
              </a:lnSpc>
            </a:pPr>
            <a:r>
              <a:rPr lang="ar-SA" altLang="zh-CN" sz="2800" b="1" dirty="0">
                <a:solidFill>
                  <a:srgbClr val="FFFF66"/>
                </a:solidFill>
              </a:rPr>
              <a:t> قوله </a:t>
            </a:r>
            <a:r>
              <a:rPr lang="ar-SA" altLang="zh-CN" sz="2800" b="1" dirty="0">
                <a:solidFill>
                  <a:srgbClr val="99FF33"/>
                </a:solidFill>
              </a:rPr>
              <a:t>(تَسْتَشْرفْه)</a:t>
            </a:r>
            <a:r>
              <a:rPr lang="ar-SA" altLang="zh-CN" sz="2800" b="1" dirty="0">
                <a:solidFill>
                  <a:srgbClr val="FFFF66"/>
                </a:solidFill>
              </a:rPr>
              <a:t> أي تهلكه، بأن يشرف منها على الهلاك، يقال: استشرفت الشيء عَلَوته، وأشرفت عليه.</a:t>
            </a:r>
          </a:p>
          <a:p>
            <a:pPr algn="ctr">
              <a:lnSpc>
                <a:spcPct val="90000"/>
              </a:lnSpc>
            </a:pPr>
            <a:r>
              <a:rPr lang="ar-SA" altLang="zh-CN" sz="2800" b="1" dirty="0">
                <a:solidFill>
                  <a:srgbClr val="FFFF66"/>
                </a:solidFill>
              </a:rPr>
              <a:t> قوله (</a:t>
            </a:r>
            <a:r>
              <a:rPr lang="ar-SA" altLang="zh-CN" sz="2800" b="1" dirty="0">
                <a:solidFill>
                  <a:srgbClr val="99FF33"/>
                </a:solidFill>
              </a:rPr>
              <a:t>مَلْجأً</a:t>
            </a:r>
            <a:r>
              <a:rPr lang="ar-SA" altLang="zh-CN" sz="2800" b="1" dirty="0">
                <a:solidFill>
                  <a:srgbClr val="FFFF66"/>
                </a:solidFill>
              </a:rPr>
              <a:t>) أي موضعاً يلتجأ إليه مِن شرِّها. </a:t>
            </a:r>
          </a:p>
          <a:p>
            <a:pPr algn="ctr">
              <a:lnSpc>
                <a:spcPct val="90000"/>
              </a:lnSpc>
            </a:pPr>
            <a:r>
              <a:rPr lang="ar-SA" altLang="zh-CN" sz="2800" b="1" dirty="0">
                <a:solidFill>
                  <a:srgbClr val="FFFF66"/>
                </a:solidFill>
              </a:rPr>
              <a:t>قوله (</a:t>
            </a:r>
            <a:r>
              <a:rPr lang="ar-SA" altLang="zh-CN" sz="2800" b="1" dirty="0">
                <a:solidFill>
                  <a:srgbClr val="99FF33"/>
                </a:solidFill>
              </a:rPr>
              <a:t>أو معاذاً</a:t>
            </a:r>
            <a:r>
              <a:rPr lang="ar-SA" altLang="zh-CN" sz="2800" b="1" dirty="0">
                <a:solidFill>
                  <a:srgbClr val="FFFF66"/>
                </a:solidFill>
              </a:rPr>
              <a:t>) أي موضع العَوذ وهو بمعنى الالتجاء أيضًا، وقال ابن التين رويناه بالضم يعني بضم الميم.</a:t>
            </a:r>
          </a:p>
          <a:p>
            <a:pPr algn="ctr">
              <a:lnSpc>
                <a:spcPct val="90000"/>
              </a:lnSpc>
            </a:pPr>
            <a:r>
              <a:rPr lang="ar-SA" altLang="zh-CN" sz="2800" b="1" dirty="0">
                <a:solidFill>
                  <a:srgbClr val="FFFF66"/>
                </a:solidFill>
              </a:rPr>
              <a:t> قوله (</a:t>
            </a:r>
            <a:r>
              <a:rPr lang="ar-SA" altLang="zh-CN" sz="2800" b="1" dirty="0">
                <a:solidFill>
                  <a:srgbClr val="99FF33"/>
                </a:solidFill>
              </a:rPr>
              <a:t>فَلْيَعُذْ بِهِ</a:t>
            </a:r>
            <a:r>
              <a:rPr lang="ar-SA" altLang="zh-CN" sz="2800" b="1" dirty="0">
                <a:solidFill>
                  <a:srgbClr val="FFFF66"/>
                </a:solidFill>
              </a:rPr>
              <a:t>) جواب قوله: (فمن وجد)</a:t>
            </a:r>
            <a:endParaRPr lang="en-US" sz="2800" b="1" dirty="0">
              <a:solidFill>
                <a:srgbClr val="FFFF66"/>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656386">
                                            <p:bg/>
                                          </p:spTgt>
                                        </p:tgtEl>
                                        <p:attrNameLst>
                                          <p:attrName>style.visibility</p:attrName>
                                        </p:attrNameLst>
                                      </p:cBhvr>
                                      <p:to>
                                        <p:strVal val="visible"/>
                                      </p:to>
                                    </p:set>
                                    <p:anim calcmode="lin" valueType="num">
                                      <p:cBhvr>
                                        <p:cTn id="7" dur="500" decel="50000" fill="hold">
                                          <p:stCondLst>
                                            <p:cond delay="0"/>
                                          </p:stCondLst>
                                        </p:cTn>
                                        <p:tgtEl>
                                          <p:spTgt spid="656386">
                                            <p:bg/>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56386">
                                            <p:bg/>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56386">
                                            <p:bg/>
                                          </p:spTgt>
                                        </p:tgtEl>
                                        <p:attrNameLst>
                                          <p:attrName>ppt_w</p:attrName>
                                        </p:attrNameLst>
                                      </p:cBhvr>
                                      <p:tavLst>
                                        <p:tav tm="0">
                                          <p:val>
                                            <p:strVal val="#ppt_w*.05"/>
                                          </p:val>
                                        </p:tav>
                                        <p:tav tm="100000">
                                          <p:val>
                                            <p:strVal val="#ppt_w"/>
                                          </p:val>
                                        </p:tav>
                                      </p:tavLst>
                                    </p:anim>
                                    <p:anim calcmode="lin" valueType="num">
                                      <p:cBhvr>
                                        <p:cTn id="10" dur="1000" fill="hold"/>
                                        <p:tgtEl>
                                          <p:spTgt spid="656386">
                                            <p:bg/>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56386">
                                            <p:bg/>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56386">
                                            <p:bg/>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56386">
                                            <p:bg/>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56386">
                                            <p:bg/>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656386">
                                            <p:txEl>
                                              <p:pRg st="0" end="0"/>
                                            </p:txEl>
                                          </p:spTgt>
                                        </p:tgtEl>
                                        <p:attrNameLst>
                                          <p:attrName>style.visibility</p:attrName>
                                        </p:attrNameLst>
                                      </p:cBhvr>
                                      <p:to>
                                        <p:strVal val="visible"/>
                                      </p:to>
                                    </p:set>
                                    <p:anim calcmode="lin" valueType="num">
                                      <p:cBhvr>
                                        <p:cTn id="19" dur="500" decel="50000" fill="hold">
                                          <p:stCondLst>
                                            <p:cond delay="0"/>
                                          </p:stCondLst>
                                        </p:cTn>
                                        <p:tgtEl>
                                          <p:spTgt spid="656386">
                                            <p:txEl>
                                              <p:pRg st="0" end="0"/>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656386">
                                            <p:txEl>
                                              <p:pRg st="0" end="0"/>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656386">
                                            <p:txEl>
                                              <p:pRg st="0" end="0"/>
                                            </p:txEl>
                                          </p:spTgt>
                                        </p:tgtEl>
                                        <p:attrNameLst>
                                          <p:attrName>ppt_w</p:attrName>
                                        </p:attrNameLst>
                                      </p:cBhvr>
                                      <p:tavLst>
                                        <p:tav tm="0">
                                          <p:val>
                                            <p:strVal val="#ppt_w*.05"/>
                                          </p:val>
                                        </p:tav>
                                        <p:tav tm="100000">
                                          <p:val>
                                            <p:strVal val="#ppt_w"/>
                                          </p:val>
                                        </p:tav>
                                      </p:tavLst>
                                    </p:anim>
                                    <p:anim calcmode="lin" valueType="num">
                                      <p:cBhvr>
                                        <p:cTn id="22" dur="1000" fill="hold"/>
                                        <p:tgtEl>
                                          <p:spTgt spid="656386">
                                            <p:txEl>
                                              <p:pRg st="0" end="0"/>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656386">
                                            <p:txEl>
                                              <p:pRg st="0" end="0"/>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656386">
                                            <p:txEl>
                                              <p:pRg st="0" end="0"/>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656386">
                                            <p:txEl>
                                              <p:pRg st="0" end="0"/>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65638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656386">
                                            <p:txEl>
                                              <p:pRg st="1" end="1"/>
                                            </p:txEl>
                                          </p:spTgt>
                                        </p:tgtEl>
                                        <p:attrNameLst>
                                          <p:attrName>style.visibility</p:attrName>
                                        </p:attrNameLst>
                                      </p:cBhvr>
                                      <p:to>
                                        <p:strVal val="visible"/>
                                      </p:to>
                                    </p:set>
                                    <p:anim calcmode="lin" valueType="num">
                                      <p:cBhvr>
                                        <p:cTn id="31" dur="500" decel="50000" fill="hold">
                                          <p:stCondLst>
                                            <p:cond delay="0"/>
                                          </p:stCondLst>
                                        </p:cTn>
                                        <p:tgtEl>
                                          <p:spTgt spid="656386">
                                            <p:txEl>
                                              <p:pRg st="1" end="1"/>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656386">
                                            <p:txEl>
                                              <p:pRg st="1" end="1"/>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656386">
                                            <p:txEl>
                                              <p:pRg st="1" end="1"/>
                                            </p:txEl>
                                          </p:spTgt>
                                        </p:tgtEl>
                                        <p:attrNameLst>
                                          <p:attrName>ppt_w</p:attrName>
                                        </p:attrNameLst>
                                      </p:cBhvr>
                                      <p:tavLst>
                                        <p:tav tm="0">
                                          <p:val>
                                            <p:strVal val="#ppt_w*.05"/>
                                          </p:val>
                                        </p:tav>
                                        <p:tav tm="100000">
                                          <p:val>
                                            <p:strVal val="#ppt_w"/>
                                          </p:val>
                                        </p:tav>
                                      </p:tavLst>
                                    </p:anim>
                                    <p:anim calcmode="lin" valueType="num">
                                      <p:cBhvr>
                                        <p:cTn id="34" dur="1000" fill="hold"/>
                                        <p:tgtEl>
                                          <p:spTgt spid="656386">
                                            <p:txEl>
                                              <p:pRg st="1" end="1"/>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656386">
                                            <p:txEl>
                                              <p:pRg st="1" end="1"/>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656386">
                                            <p:txEl>
                                              <p:pRg st="1" end="1"/>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656386">
                                            <p:txEl>
                                              <p:pRg st="1" end="1"/>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656386">
                                            <p:txEl>
                                              <p:pRg st="1" end="1"/>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656386">
                                            <p:txEl>
                                              <p:pRg st="2" end="2"/>
                                            </p:txEl>
                                          </p:spTgt>
                                        </p:tgtEl>
                                        <p:attrNameLst>
                                          <p:attrName>style.visibility</p:attrName>
                                        </p:attrNameLst>
                                      </p:cBhvr>
                                      <p:to>
                                        <p:strVal val="visible"/>
                                      </p:to>
                                    </p:set>
                                    <p:anim calcmode="lin" valueType="num">
                                      <p:cBhvr>
                                        <p:cTn id="43" dur="500" decel="50000" fill="hold">
                                          <p:stCondLst>
                                            <p:cond delay="0"/>
                                          </p:stCondLst>
                                        </p:cTn>
                                        <p:tgtEl>
                                          <p:spTgt spid="656386">
                                            <p:txEl>
                                              <p:pRg st="2" end="2"/>
                                            </p:txEl>
                                          </p:spTgt>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656386">
                                            <p:txEl>
                                              <p:pRg st="2" end="2"/>
                                            </p:txEl>
                                          </p:spTgt>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656386">
                                            <p:txEl>
                                              <p:pRg st="2" end="2"/>
                                            </p:txEl>
                                          </p:spTgt>
                                        </p:tgtEl>
                                        <p:attrNameLst>
                                          <p:attrName>ppt_w</p:attrName>
                                        </p:attrNameLst>
                                      </p:cBhvr>
                                      <p:tavLst>
                                        <p:tav tm="0">
                                          <p:val>
                                            <p:strVal val="#ppt_w*.05"/>
                                          </p:val>
                                        </p:tav>
                                        <p:tav tm="100000">
                                          <p:val>
                                            <p:strVal val="#ppt_w"/>
                                          </p:val>
                                        </p:tav>
                                      </p:tavLst>
                                    </p:anim>
                                    <p:anim calcmode="lin" valueType="num">
                                      <p:cBhvr>
                                        <p:cTn id="46" dur="1000" fill="hold"/>
                                        <p:tgtEl>
                                          <p:spTgt spid="656386">
                                            <p:txEl>
                                              <p:pRg st="2" end="2"/>
                                            </p:txEl>
                                          </p:spTgt>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656386">
                                            <p:txEl>
                                              <p:pRg st="2" end="2"/>
                                            </p:txEl>
                                          </p:spTgt>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656386">
                                            <p:txEl>
                                              <p:pRg st="2" end="2"/>
                                            </p:txEl>
                                          </p:spTgt>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656386">
                                            <p:txEl>
                                              <p:pRg st="2" end="2"/>
                                            </p:txEl>
                                          </p:spTgt>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656386">
                                            <p:txEl>
                                              <p:pRg st="2" end="2"/>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5" presetClass="entr" presetSubtype="0" fill="hold" grpId="0" nodeType="clickEffect">
                                  <p:stCondLst>
                                    <p:cond delay="0"/>
                                  </p:stCondLst>
                                  <p:childTnLst>
                                    <p:set>
                                      <p:cBhvr>
                                        <p:cTn id="54" dur="1" fill="hold">
                                          <p:stCondLst>
                                            <p:cond delay="0"/>
                                          </p:stCondLst>
                                        </p:cTn>
                                        <p:tgtEl>
                                          <p:spTgt spid="656386">
                                            <p:txEl>
                                              <p:pRg st="3" end="3"/>
                                            </p:txEl>
                                          </p:spTgt>
                                        </p:tgtEl>
                                        <p:attrNameLst>
                                          <p:attrName>style.visibility</p:attrName>
                                        </p:attrNameLst>
                                      </p:cBhvr>
                                      <p:to>
                                        <p:strVal val="visible"/>
                                      </p:to>
                                    </p:set>
                                    <p:anim calcmode="lin" valueType="num">
                                      <p:cBhvr>
                                        <p:cTn id="55" dur="500" decel="50000" fill="hold">
                                          <p:stCondLst>
                                            <p:cond delay="0"/>
                                          </p:stCondLst>
                                        </p:cTn>
                                        <p:tgtEl>
                                          <p:spTgt spid="656386">
                                            <p:txEl>
                                              <p:pRg st="3" end="3"/>
                                            </p:txEl>
                                          </p:spTgt>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656386">
                                            <p:txEl>
                                              <p:pRg st="3" end="3"/>
                                            </p:txEl>
                                          </p:spTgt>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656386">
                                            <p:txEl>
                                              <p:pRg st="3" end="3"/>
                                            </p:txEl>
                                          </p:spTgt>
                                        </p:tgtEl>
                                        <p:attrNameLst>
                                          <p:attrName>ppt_w</p:attrName>
                                        </p:attrNameLst>
                                      </p:cBhvr>
                                      <p:tavLst>
                                        <p:tav tm="0">
                                          <p:val>
                                            <p:strVal val="#ppt_w*.05"/>
                                          </p:val>
                                        </p:tav>
                                        <p:tav tm="100000">
                                          <p:val>
                                            <p:strVal val="#ppt_w"/>
                                          </p:val>
                                        </p:tav>
                                      </p:tavLst>
                                    </p:anim>
                                    <p:anim calcmode="lin" valueType="num">
                                      <p:cBhvr>
                                        <p:cTn id="58" dur="1000" fill="hold"/>
                                        <p:tgtEl>
                                          <p:spTgt spid="656386">
                                            <p:txEl>
                                              <p:pRg st="3" end="3"/>
                                            </p:txEl>
                                          </p:spTgt>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656386">
                                            <p:txEl>
                                              <p:pRg st="3" end="3"/>
                                            </p:txEl>
                                          </p:spTgt>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656386">
                                            <p:txEl>
                                              <p:pRg st="3" end="3"/>
                                            </p:txEl>
                                          </p:spTgt>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656386">
                                            <p:txEl>
                                              <p:pRg st="3" end="3"/>
                                            </p:txEl>
                                          </p:spTgt>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656386">
                                            <p:txEl>
                                              <p:pRg st="3" end="3"/>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5" presetClass="entr" presetSubtype="0" fill="hold" grpId="0" nodeType="clickEffect">
                                  <p:stCondLst>
                                    <p:cond delay="0"/>
                                  </p:stCondLst>
                                  <p:childTnLst>
                                    <p:set>
                                      <p:cBhvr>
                                        <p:cTn id="66" dur="1" fill="hold">
                                          <p:stCondLst>
                                            <p:cond delay="0"/>
                                          </p:stCondLst>
                                        </p:cTn>
                                        <p:tgtEl>
                                          <p:spTgt spid="656386">
                                            <p:txEl>
                                              <p:pRg st="4" end="4"/>
                                            </p:txEl>
                                          </p:spTgt>
                                        </p:tgtEl>
                                        <p:attrNameLst>
                                          <p:attrName>style.visibility</p:attrName>
                                        </p:attrNameLst>
                                      </p:cBhvr>
                                      <p:to>
                                        <p:strVal val="visible"/>
                                      </p:to>
                                    </p:set>
                                    <p:anim calcmode="lin" valueType="num">
                                      <p:cBhvr>
                                        <p:cTn id="67" dur="500" decel="50000" fill="hold">
                                          <p:stCondLst>
                                            <p:cond delay="0"/>
                                          </p:stCondLst>
                                        </p:cTn>
                                        <p:tgtEl>
                                          <p:spTgt spid="656386">
                                            <p:txEl>
                                              <p:pRg st="4" end="4"/>
                                            </p:txEl>
                                          </p:spTgt>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656386">
                                            <p:txEl>
                                              <p:pRg st="4" end="4"/>
                                            </p:txEl>
                                          </p:spTgt>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656386">
                                            <p:txEl>
                                              <p:pRg st="4" end="4"/>
                                            </p:txEl>
                                          </p:spTgt>
                                        </p:tgtEl>
                                        <p:attrNameLst>
                                          <p:attrName>ppt_w</p:attrName>
                                        </p:attrNameLst>
                                      </p:cBhvr>
                                      <p:tavLst>
                                        <p:tav tm="0">
                                          <p:val>
                                            <p:strVal val="#ppt_w*.05"/>
                                          </p:val>
                                        </p:tav>
                                        <p:tav tm="100000">
                                          <p:val>
                                            <p:strVal val="#ppt_w"/>
                                          </p:val>
                                        </p:tav>
                                      </p:tavLst>
                                    </p:anim>
                                    <p:anim calcmode="lin" valueType="num">
                                      <p:cBhvr>
                                        <p:cTn id="70" dur="1000" fill="hold"/>
                                        <p:tgtEl>
                                          <p:spTgt spid="656386">
                                            <p:txEl>
                                              <p:pRg st="4" end="4"/>
                                            </p:txEl>
                                          </p:spTgt>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656386">
                                            <p:txEl>
                                              <p:pRg st="4" end="4"/>
                                            </p:txEl>
                                          </p:spTgt>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656386">
                                            <p:txEl>
                                              <p:pRg st="4" end="4"/>
                                            </p:txEl>
                                          </p:spTgt>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656386">
                                            <p:txEl>
                                              <p:pRg st="4" end="4"/>
                                            </p:txEl>
                                          </p:spTgt>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656386">
                                            <p:txEl>
                                              <p:pRg st="4" end="4"/>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25" presetClass="entr" presetSubtype="0" fill="hold" grpId="0" nodeType="clickEffect">
                                  <p:stCondLst>
                                    <p:cond delay="0"/>
                                  </p:stCondLst>
                                  <p:childTnLst>
                                    <p:set>
                                      <p:cBhvr>
                                        <p:cTn id="78" dur="1" fill="hold">
                                          <p:stCondLst>
                                            <p:cond delay="0"/>
                                          </p:stCondLst>
                                        </p:cTn>
                                        <p:tgtEl>
                                          <p:spTgt spid="656386">
                                            <p:txEl>
                                              <p:pRg st="5" end="5"/>
                                            </p:txEl>
                                          </p:spTgt>
                                        </p:tgtEl>
                                        <p:attrNameLst>
                                          <p:attrName>style.visibility</p:attrName>
                                        </p:attrNameLst>
                                      </p:cBhvr>
                                      <p:to>
                                        <p:strVal val="visible"/>
                                      </p:to>
                                    </p:set>
                                    <p:anim calcmode="lin" valueType="num">
                                      <p:cBhvr>
                                        <p:cTn id="79" dur="500" decel="50000" fill="hold">
                                          <p:stCondLst>
                                            <p:cond delay="0"/>
                                          </p:stCondLst>
                                        </p:cTn>
                                        <p:tgtEl>
                                          <p:spTgt spid="656386">
                                            <p:txEl>
                                              <p:pRg st="5" end="5"/>
                                            </p:txEl>
                                          </p:spTgt>
                                        </p:tgtEl>
                                        <p:attrNameLst>
                                          <p:attrName>style.rotation</p:attrName>
                                        </p:attrNameLst>
                                      </p:cBhvr>
                                      <p:tavLst>
                                        <p:tav tm="0">
                                          <p:val>
                                            <p:fltVal val="-90"/>
                                          </p:val>
                                        </p:tav>
                                        <p:tav tm="100000">
                                          <p:val>
                                            <p:fltVal val="0"/>
                                          </p:val>
                                        </p:tav>
                                      </p:tavLst>
                                    </p:anim>
                                    <p:anim calcmode="lin" valueType="num">
                                      <p:cBhvr>
                                        <p:cTn id="80" dur="500" decel="50000" fill="hold">
                                          <p:stCondLst>
                                            <p:cond delay="0"/>
                                          </p:stCondLst>
                                        </p:cTn>
                                        <p:tgtEl>
                                          <p:spTgt spid="656386">
                                            <p:txEl>
                                              <p:pRg st="5" end="5"/>
                                            </p:txEl>
                                          </p:spTgt>
                                        </p:tgtEl>
                                        <p:attrNameLst>
                                          <p:attrName>ppt_w</p:attrName>
                                        </p:attrNameLst>
                                      </p:cBhvr>
                                      <p:tavLst>
                                        <p:tav tm="0">
                                          <p:val>
                                            <p:strVal val="#ppt_w"/>
                                          </p:val>
                                        </p:tav>
                                        <p:tav tm="100000">
                                          <p:val>
                                            <p:strVal val="#ppt_w*.05"/>
                                          </p:val>
                                        </p:tav>
                                      </p:tavLst>
                                    </p:anim>
                                    <p:anim calcmode="lin" valueType="num">
                                      <p:cBhvr>
                                        <p:cTn id="81" dur="500" accel="50000" fill="hold">
                                          <p:stCondLst>
                                            <p:cond delay="500"/>
                                          </p:stCondLst>
                                        </p:cTn>
                                        <p:tgtEl>
                                          <p:spTgt spid="656386">
                                            <p:txEl>
                                              <p:pRg st="5" end="5"/>
                                            </p:txEl>
                                          </p:spTgt>
                                        </p:tgtEl>
                                        <p:attrNameLst>
                                          <p:attrName>ppt_w</p:attrName>
                                        </p:attrNameLst>
                                      </p:cBhvr>
                                      <p:tavLst>
                                        <p:tav tm="0">
                                          <p:val>
                                            <p:strVal val="#ppt_w*.05"/>
                                          </p:val>
                                        </p:tav>
                                        <p:tav tm="100000">
                                          <p:val>
                                            <p:strVal val="#ppt_w"/>
                                          </p:val>
                                        </p:tav>
                                      </p:tavLst>
                                    </p:anim>
                                    <p:anim calcmode="lin" valueType="num">
                                      <p:cBhvr>
                                        <p:cTn id="82" dur="1000" fill="hold"/>
                                        <p:tgtEl>
                                          <p:spTgt spid="656386">
                                            <p:txEl>
                                              <p:pRg st="5" end="5"/>
                                            </p:txEl>
                                          </p:spTgt>
                                        </p:tgtEl>
                                        <p:attrNameLst>
                                          <p:attrName>ppt_h</p:attrName>
                                        </p:attrNameLst>
                                      </p:cBhvr>
                                      <p:tavLst>
                                        <p:tav tm="0">
                                          <p:val>
                                            <p:strVal val="#ppt_h"/>
                                          </p:val>
                                        </p:tav>
                                        <p:tav tm="100000">
                                          <p:val>
                                            <p:strVal val="#ppt_h"/>
                                          </p:val>
                                        </p:tav>
                                      </p:tavLst>
                                    </p:anim>
                                    <p:anim calcmode="lin" valueType="num">
                                      <p:cBhvr>
                                        <p:cTn id="83" dur="500" decel="50000" fill="hold">
                                          <p:stCondLst>
                                            <p:cond delay="0"/>
                                          </p:stCondLst>
                                        </p:cTn>
                                        <p:tgtEl>
                                          <p:spTgt spid="656386">
                                            <p:txEl>
                                              <p:pRg st="5" end="5"/>
                                            </p:txEl>
                                          </p:spTgt>
                                        </p:tgtEl>
                                        <p:attrNameLst>
                                          <p:attrName>ppt_x</p:attrName>
                                        </p:attrNameLst>
                                      </p:cBhvr>
                                      <p:tavLst>
                                        <p:tav tm="0">
                                          <p:val>
                                            <p:strVal val="#ppt_x+.4"/>
                                          </p:val>
                                        </p:tav>
                                        <p:tav tm="100000">
                                          <p:val>
                                            <p:strVal val="#ppt_x"/>
                                          </p:val>
                                        </p:tav>
                                      </p:tavLst>
                                    </p:anim>
                                    <p:anim calcmode="lin" valueType="num">
                                      <p:cBhvr>
                                        <p:cTn id="84" dur="500" decel="50000" fill="hold">
                                          <p:stCondLst>
                                            <p:cond delay="0"/>
                                          </p:stCondLst>
                                        </p:cTn>
                                        <p:tgtEl>
                                          <p:spTgt spid="656386">
                                            <p:txEl>
                                              <p:pRg st="5" end="5"/>
                                            </p:txEl>
                                          </p:spTgt>
                                        </p:tgtEl>
                                        <p:attrNameLst>
                                          <p:attrName>ppt_y</p:attrName>
                                        </p:attrNameLst>
                                      </p:cBhvr>
                                      <p:tavLst>
                                        <p:tav tm="0">
                                          <p:val>
                                            <p:strVal val="#ppt_y-.2"/>
                                          </p:val>
                                        </p:tav>
                                        <p:tav tm="100000">
                                          <p:val>
                                            <p:strVal val="#ppt_y+.1"/>
                                          </p:val>
                                        </p:tav>
                                      </p:tavLst>
                                    </p:anim>
                                    <p:anim calcmode="lin" valueType="num">
                                      <p:cBhvr>
                                        <p:cTn id="85" dur="500" accel="50000" fill="hold">
                                          <p:stCondLst>
                                            <p:cond delay="500"/>
                                          </p:stCondLst>
                                        </p:cTn>
                                        <p:tgtEl>
                                          <p:spTgt spid="656386">
                                            <p:txEl>
                                              <p:pRg st="5" end="5"/>
                                            </p:txEl>
                                          </p:spTgt>
                                        </p:tgtEl>
                                        <p:attrNameLst>
                                          <p:attrName>ppt_y</p:attrName>
                                        </p:attrNameLst>
                                      </p:cBhvr>
                                      <p:tavLst>
                                        <p:tav tm="0">
                                          <p:val>
                                            <p:strVal val="#ppt_y+.1"/>
                                          </p:val>
                                        </p:tav>
                                        <p:tav tm="100000">
                                          <p:val>
                                            <p:strVal val="#ppt_y"/>
                                          </p:val>
                                        </p:tav>
                                      </p:tavLst>
                                    </p:anim>
                                    <p:animEffect transition="in" filter="fade">
                                      <p:cBhvr>
                                        <p:cTn id="86" dur="1000" decel="50000">
                                          <p:stCondLst>
                                            <p:cond delay="0"/>
                                          </p:stCondLst>
                                        </p:cTn>
                                        <p:tgtEl>
                                          <p:spTgt spid="65638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6386"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83" name="Rectangle 3"/>
          <p:cNvSpPr>
            <a:spLocks noGrp="1" noChangeArrowheads="1"/>
          </p:cNvSpPr>
          <p:nvPr>
            <p:ph type="body" idx="1"/>
          </p:nvPr>
        </p:nvSpPr>
        <p:spPr>
          <a:xfrm>
            <a:off x="611560" y="836712"/>
            <a:ext cx="7559675" cy="4525963"/>
          </a:xfrm>
          <a:ln cap="flat">
            <a:solidFill>
              <a:srgbClr val="CC0000"/>
            </a:solidFill>
            <a:prstDash val="dashDot"/>
          </a:ln>
        </p:spPr>
        <p:txBody>
          <a:bodyPr/>
          <a:lstStyle/>
          <a:p>
            <a:r>
              <a:rPr lang="ar-SA" sz="5400" b="1" dirty="0" smtClean="0">
                <a:solidFill>
                  <a:schemeClr val="bg1">
                    <a:lumMod val="95000"/>
                  </a:schemeClr>
                </a:solidFill>
              </a:rPr>
              <a:t>: قال رسول الله </a:t>
            </a:r>
            <a:r>
              <a:rPr lang="en-US" sz="5400" b="1" dirty="0" smtClean="0">
                <a:solidFill>
                  <a:schemeClr val="bg1">
                    <a:lumMod val="95000"/>
                  </a:schemeClr>
                </a:solidFill>
                <a:sym typeface="AGA Arabesque"/>
              </a:rPr>
              <a:t></a:t>
            </a:r>
            <a:r>
              <a:rPr lang="en-US" sz="5400" b="1" dirty="0" smtClean="0">
                <a:solidFill>
                  <a:schemeClr val="bg1">
                    <a:lumMod val="95000"/>
                  </a:schemeClr>
                </a:solidFill>
              </a:rPr>
              <a:t> </a:t>
            </a:r>
            <a:r>
              <a:rPr lang="ar-SA" sz="5400" b="1" dirty="0" smtClean="0">
                <a:solidFill>
                  <a:schemeClr val="bg1">
                    <a:lumMod val="95000"/>
                  </a:schemeClr>
                </a:solidFill>
              </a:rPr>
              <a:t> (إن بين يدي الساعة </a:t>
            </a:r>
            <a:r>
              <a:rPr lang="ar-SA" sz="5400" b="1" dirty="0" err="1" smtClean="0">
                <a:solidFill>
                  <a:schemeClr val="bg1">
                    <a:lumMod val="95000"/>
                  </a:schemeClr>
                </a:solidFill>
              </a:rPr>
              <a:t>لأياما</a:t>
            </a:r>
            <a:r>
              <a:rPr lang="ar-SA" sz="5400" b="1" dirty="0" smtClean="0">
                <a:solidFill>
                  <a:schemeClr val="bg1">
                    <a:lumMod val="95000"/>
                  </a:schemeClr>
                </a:solidFill>
              </a:rPr>
              <a:t> ينزل فيها الجهل، ويرفع فيها العلم، ويكثر فيها الهرج , والهرج : القتل )</a:t>
            </a:r>
            <a:endParaRPr lang="en-US" sz="5400" b="1" dirty="0" smtClean="0">
              <a:solidFill>
                <a:schemeClr val="bg1">
                  <a:lumMod val="95000"/>
                </a:schemeClr>
              </a:solidFill>
            </a:endParaRPr>
          </a:p>
          <a:p>
            <a:pPr algn="ctr">
              <a:buNone/>
            </a:pPr>
            <a:r>
              <a:rPr lang="ar-SA" sz="5400" dirty="0" smtClean="0">
                <a:solidFill>
                  <a:schemeClr val="bg1"/>
                </a:solidFill>
                <a:sym typeface="AGA Arabesque" pitchFamily="2" charset="2"/>
              </a:rPr>
              <a:t>مسلم باب العلم</a:t>
            </a:r>
            <a:endParaRPr lang="en-US" sz="5400" dirty="0">
              <a:solidFill>
                <a:schemeClr val="bg1"/>
              </a:solidFill>
              <a:sym typeface="AGA Arabesque" pitchFamily="2" charset="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737283">
                                            <p:bg/>
                                          </p:spTgt>
                                        </p:tgtEl>
                                        <p:attrNameLst>
                                          <p:attrName>style.visibility</p:attrName>
                                        </p:attrNameLst>
                                      </p:cBhvr>
                                      <p:to>
                                        <p:strVal val="visible"/>
                                      </p:to>
                                    </p:set>
                                    <p:animEffect transition="in" filter="fade">
                                      <p:cBhvr>
                                        <p:cTn id="7" dur="500"/>
                                        <p:tgtEl>
                                          <p:spTgt spid="737283">
                                            <p:bg/>
                                          </p:spTgt>
                                        </p:tgtEl>
                                      </p:cBhvr>
                                    </p:animEffect>
                                    <p:anim calcmode="lin" valueType="num">
                                      <p:cBhvr>
                                        <p:cTn id="8" dur="500" fill="hold"/>
                                        <p:tgtEl>
                                          <p:spTgt spid="737283">
                                            <p:bg/>
                                          </p:spTgt>
                                        </p:tgtEl>
                                        <p:attrNameLst>
                                          <p:attrName>ppt_x</p:attrName>
                                        </p:attrNameLst>
                                      </p:cBhvr>
                                      <p:tavLst>
                                        <p:tav tm="0">
                                          <p:val>
                                            <p:strVal val="#ppt_x"/>
                                          </p:val>
                                        </p:tav>
                                        <p:tav tm="100000">
                                          <p:val>
                                            <p:strVal val="#ppt_x"/>
                                          </p:val>
                                        </p:tav>
                                      </p:tavLst>
                                    </p:anim>
                                    <p:anim calcmode="lin" valueType="num">
                                      <p:cBhvr>
                                        <p:cTn id="9" dur="500" fill="hold"/>
                                        <p:tgtEl>
                                          <p:spTgt spid="73728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737283">
                                            <p:txEl>
                                              <p:pRg st="0" end="0"/>
                                            </p:txEl>
                                          </p:spTgt>
                                        </p:tgtEl>
                                        <p:attrNameLst>
                                          <p:attrName>style.visibility</p:attrName>
                                        </p:attrNameLst>
                                      </p:cBhvr>
                                      <p:to>
                                        <p:strVal val="visible"/>
                                      </p:to>
                                    </p:set>
                                    <p:animEffect transition="in" filter="fade">
                                      <p:cBhvr>
                                        <p:cTn id="14" dur="500"/>
                                        <p:tgtEl>
                                          <p:spTgt spid="737283">
                                            <p:txEl>
                                              <p:pRg st="0" end="0"/>
                                            </p:txEl>
                                          </p:spTgt>
                                        </p:tgtEl>
                                      </p:cBhvr>
                                    </p:animEffect>
                                    <p:anim calcmode="lin" valueType="num">
                                      <p:cBhvr>
                                        <p:cTn id="15" dur="500" fill="hold"/>
                                        <p:tgtEl>
                                          <p:spTgt spid="73728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73728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737283">
                                            <p:txEl>
                                              <p:pRg st="1" end="1"/>
                                            </p:txEl>
                                          </p:spTgt>
                                        </p:tgtEl>
                                        <p:attrNameLst>
                                          <p:attrName>style.visibility</p:attrName>
                                        </p:attrNameLst>
                                      </p:cBhvr>
                                      <p:to>
                                        <p:strVal val="visible"/>
                                      </p:to>
                                    </p:set>
                                    <p:animEffect transition="in" filter="fade">
                                      <p:cBhvr>
                                        <p:cTn id="21" dur="500"/>
                                        <p:tgtEl>
                                          <p:spTgt spid="737283">
                                            <p:txEl>
                                              <p:pRg st="1" end="1"/>
                                            </p:txEl>
                                          </p:spTgt>
                                        </p:tgtEl>
                                      </p:cBhvr>
                                    </p:animEffect>
                                    <p:anim calcmode="lin" valueType="num">
                                      <p:cBhvr>
                                        <p:cTn id="22" dur="500" fill="hold"/>
                                        <p:tgtEl>
                                          <p:spTgt spid="737283">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73728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283"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83" name="Rectangle 3"/>
          <p:cNvSpPr>
            <a:spLocks noGrp="1" noChangeArrowheads="1"/>
          </p:cNvSpPr>
          <p:nvPr>
            <p:ph type="body" idx="1"/>
          </p:nvPr>
        </p:nvSpPr>
        <p:spPr>
          <a:xfrm>
            <a:off x="971600" y="980728"/>
            <a:ext cx="7559675" cy="4525963"/>
          </a:xfrm>
          <a:ln cap="flat">
            <a:solidFill>
              <a:srgbClr val="CC0000"/>
            </a:solidFill>
            <a:prstDash val="dashDot"/>
          </a:ln>
        </p:spPr>
        <p:txBody>
          <a:bodyPr/>
          <a:lstStyle/>
          <a:p>
            <a:pPr algn="ctr"/>
            <a:r>
              <a:rPr lang="ar-SA" sz="4000" b="1" dirty="0" smtClean="0">
                <a:solidFill>
                  <a:schemeClr val="bg1">
                    <a:lumMod val="95000"/>
                  </a:schemeClr>
                </a:solidFill>
              </a:rPr>
              <a:t>والهرج: القتل قال ابن العربي " وأما ذهاب العلم، قال المشيخة: فيكون بوجوده، إما بمحوه من القلوب، وقد كان في الذين قبلنا، ثم عصم هذه الأمة، فذهاب العلم منها بموت العلماء، وقد قال جماعة من الناس: إن ذهاب العلم يكون أيضا بذهاب العمل به، فيحفظون القرآن ولا يعملون به فيذهب العلم... </a:t>
            </a:r>
            <a:endParaRPr lang="en-US" sz="4000" dirty="0">
              <a:solidFill>
                <a:schemeClr val="bg1"/>
              </a:solidFill>
              <a:sym typeface="AGA Arabesque" pitchFamily="2" charset="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737283">
                                            <p:bg/>
                                          </p:spTgt>
                                        </p:tgtEl>
                                        <p:attrNameLst>
                                          <p:attrName>style.visibility</p:attrName>
                                        </p:attrNameLst>
                                      </p:cBhvr>
                                      <p:to>
                                        <p:strVal val="visible"/>
                                      </p:to>
                                    </p:set>
                                    <p:animEffect transition="in" filter="fade">
                                      <p:cBhvr>
                                        <p:cTn id="7" dur="500"/>
                                        <p:tgtEl>
                                          <p:spTgt spid="737283">
                                            <p:bg/>
                                          </p:spTgt>
                                        </p:tgtEl>
                                      </p:cBhvr>
                                    </p:animEffect>
                                    <p:anim calcmode="lin" valueType="num">
                                      <p:cBhvr>
                                        <p:cTn id="8" dur="500" fill="hold"/>
                                        <p:tgtEl>
                                          <p:spTgt spid="737283">
                                            <p:bg/>
                                          </p:spTgt>
                                        </p:tgtEl>
                                        <p:attrNameLst>
                                          <p:attrName>ppt_x</p:attrName>
                                        </p:attrNameLst>
                                      </p:cBhvr>
                                      <p:tavLst>
                                        <p:tav tm="0">
                                          <p:val>
                                            <p:strVal val="#ppt_x"/>
                                          </p:val>
                                        </p:tav>
                                        <p:tav tm="100000">
                                          <p:val>
                                            <p:strVal val="#ppt_x"/>
                                          </p:val>
                                        </p:tav>
                                      </p:tavLst>
                                    </p:anim>
                                    <p:anim calcmode="lin" valueType="num">
                                      <p:cBhvr>
                                        <p:cTn id="9" dur="500" fill="hold"/>
                                        <p:tgtEl>
                                          <p:spTgt spid="73728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737283">
                                            <p:txEl>
                                              <p:pRg st="0" end="0"/>
                                            </p:txEl>
                                          </p:spTgt>
                                        </p:tgtEl>
                                        <p:attrNameLst>
                                          <p:attrName>style.visibility</p:attrName>
                                        </p:attrNameLst>
                                      </p:cBhvr>
                                      <p:to>
                                        <p:strVal val="visible"/>
                                      </p:to>
                                    </p:set>
                                    <p:animEffect transition="in" filter="fade">
                                      <p:cBhvr>
                                        <p:cTn id="14" dur="500"/>
                                        <p:tgtEl>
                                          <p:spTgt spid="737283">
                                            <p:txEl>
                                              <p:pRg st="0" end="0"/>
                                            </p:txEl>
                                          </p:spTgt>
                                        </p:tgtEl>
                                      </p:cBhvr>
                                    </p:animEffect>
                                    <p:anim calcmode="lin" valueType="num">
                                      <p:cBhvr>
                                        <p:cTn id="15" dur="500" fill="hold"/>
                                        <p:tgtEl>
                                          <p:spTgt spid="73728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73728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283"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83" name="Rectangle 3"/>
          <p:cNvSpPr>
            <a:spLocks noGrp="1" noChangeArrowheads="1"/>
          </p:cNvSpPr>
          <p:nvPr>
            <p:ph type="body" idx="1"/>
          </p:nvPr>
        </p:nvSpPr>
        <p:spPr>
          <a:xfrm>
            <a:off x="827584" y="1124744"/>
            <a:ext cx="7559675" cy="4525963"/>
          </a:xfrm>
          <a:ln cap="flat">
            <a:solidFill>
              <a:srgbClr val="CC0000"/>
            </a:solidFill>
            <a:prstDash val="dashDot"/>
          </a:ln>
        </p:spPr>
        <p:txBody>
          <a:bodyPr/>
          <a:lstStyle/>
          <a:p>
            <a:pPr algn="ctr">
              <a:buNone/>
            </a:pPr>
            <a:r>
              <a:rPr lang="ar-SA" sz="4000" b="1" dirty="0" smtClean="0">
                <a:solidFill>
                  <a:schemeClr val="bg1">
                    <a:lumMod val="95000"/>
                  </a:schemeClr>
                </a:solidFill>
              </a:rPr>
              <a:t>من أجل هذا حث السلف على طلب العلم، قال عبد الله بن مسعود </a:t>
            </a:r>
            <a:r>
              <a:rPr lang="en-US" sz="4000" b="1" dirty="0" smtClean="0">
                <a:solidFill>
                  <a:schemeClr val="bg1">
                    <a:lumMod val="95000"/>
                  </a:schemeClr>
                </a:solidFill>
                <a:sym typeface="AGA Arabesque"/>
              </a:rPr>
              <a:t></a:t>
            </a:r>
            <a:r>
              <a:rPr lang="en-US" sz="4000" b="1" dirty="0" smtClean="0">
                <a:solidFill>
                  <a:schemeClr val="bg1">
                    <a:lumMod val="95000"/>
                  </a:schemeClr>
                </a:solidFill>
              </a:rPr>
              <a:t> </a:t>
            </a:r>
            <a:r>
              <a:rPr lang="ar-SA" sz="4000" b="1" dirty="0" smtClean="0">
                <a:solidFill>
                  <a:schemeClr val="bg1">
                    <a:lumMod val="95000"/>
                  </a:schemeClr>
                </a:solidFill>
              </a:rPr>
              <a:t>{ عليكم بالعلم قبل أن يقبض، وقبضه ذهاب أهله، وعليكم بالعمل، فإن أحدكم لا يدري متى يفتقر إليه، وعليكم بالعلم، وإياكم والتنطع والتعمق، وعليكم بالعتيق }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737283">
                                            <p:bg/>
                                          </p:spTgt>
                                        </p:tgtEl>
                                        <p:attrNameLst>
                                          <p:attrName>style.visibility</p:attrName>
                                        </p:attrNameLst>
                                      </p:cBhvr>
                                      <p:to>
                                        <p:strVal val="visible"/>
                                      </p:to>
                                    </p:set>
                                    <p:animEffect transition="in" filter="fade">
                                      <p:cBhvr>
                                        <p:cTn id="7" dur="500"/>
                                        <p:tgtEl>
                                          <p:spTgt spid="737283">
                                            <p:bg/>
                                          </p:spTgt>
                                        </p:tgtEl>
                                      </p:cBhvr>
                                    </p:animEffect>
                                    <p:anim calcmode="lin" valueType="num">
                                      <p:cBhvr>
                                        <p:cTn id="8" dur="500" fill="hold"/>
                                        <p:tgtEl>
                                          <p:spTgt spid="737283">
                                            <p:bg/>
                                          </p:spTgt>
                                        </p:tgtEl>
                                        <p:attrNameLst>
                                          <p:attrName>ppt_x</p:attrName>
                                        </p:attrNameLst>
                                      </p:cBhvr>
                                      <p:tavLst>
                                        <p:tav tm="0">
                                          <p:val>
                                            <p:strVal val="#ppt_x"/>
                                          </p:val>
                                        </p:tav>
                                        <p:tav tm="100000">
                                          <p:val>
                                            <p:strVal val="#ppt_x"/>
                                          </p:val>
                                        </p:tav>
                                      </p:tavLst>
                                    </p:anim>
                                    <p:anim calcmode="lin" valueType="num">
                                      <p:cBhvr>
                                        <p:cTn id="9" dur="500" fill="hold"/>
                                        <p:tgtEl>
                                          <p:spTgt spid="73728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737283">
                                            <p:txEl>
                                              <p:pRg st="0" end="0"/>
                                            </p:txEl>
                                          </p:spTgt>
                                        </p:tgtEl>
                                        <p:attrNameLst>
                                          <p:attrName>style.visibility</p:attrName>
                                        </p:attrNameLst>
                                      </p:cBhvr>
                                      <p:to>
                                        <p:strVal val="visible"/>
                                      </p:to>
                                    </p:set>
                                    <p:animEffect transition="in" filter="fade">
                                      <p:cBhvr>
                                        <p:cTn id="14" dur="500"/>
                                        <p:tgtEl>
                                          <p:spTgt spid="737283">
                                            <p:txEl>
                                              <p:pRg st="0" end="0"/>
                                            </p:txEl>
                                          </p:spTgt>
                                        </p:tgtEl>
                                      </p:cBhvr>
                                    </p:animEffect>
                                    <p:anim calcmode="lin" valueType="num">
                                      <p:cBhvr>
                                        <p:cTn id="15" dur="500" fill="hold"/>
                                        <p:tgtEl>
                                          <p:spTgt spid="73728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73728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28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subTitle" idx="1"/>
          </p:nvPr>
        </p:nvSpPr>
        <p:spPr>
          <a:xfrm>
            <a:off x="611560" y="548680"/>
            <a:ext cx="8305800" cy="5616624"/>
          </a:xfrm>
          <a:effectLst>
            <a:outerShdw dist="85194" dir="3806097" algn="ctr" rotWithShape="0">
              <a:schemeClr val="bg2"/>
            </a:outerShdw>
          </a:effectLst>
        </p:spPr>
        <p:txBody>
          <a:bodyPr/>
          <a:lstStyle/>
          <a:p>
            <a:r>
              <a:rPr lang="ar-SA" sz="3600" b="1" dirty="0" smtClean="0">
                <a:ln w="900" cmpd="sng">
                  <a:solidFill>
                    <a:schemeClr val="accent1">
                      <a:satMod val="190000"/>
                      <a:alpha val="55000"/>
                    </a:schemeClr>
                  </a:solidFill>
                  <a:prstDash val="solid"/>
                </a:ln>
                <a:solidFill>
                  <a:schemeClr val="accent1">
                    <a:satMod val="200000"/>
                    <a:tint val="3000"/>
                  </a:schemeClr>
                </a:solidFill>
              </a:rPr>
              <a:t>عن أبي هريرة </a:t>
            </a:r>
            <a:r>
              <a:rPr lang="en-US" sz="3600" b="1" dirty="0" smtClean="0">
                <a:ln w="900" cmpd="sng">
                  <a:solidFill>
                    <a:schemeClr val="accent1">
                      <a:satMod val="190000"/>
                      <a:alpha val="55000"/>
                    </a:schemeClr>
                  </a:solidFill>
                  <a:prstDash val="solid"/>
                </a:ln>
                <a:solidFill>
                  <a:schemeClr val="accent1">
                    <a:satMod val="200000"/>
                    <a:tint val="3000"/>
                  </a:schemeClr>
                </a:solidFill>
                <a:sym typeface="AGA Arabesque"/>
              </a:rPr>
              <a:t></a:t>
            </a:r>
            <a:r>
              <a:rPr lang="ar-SA" sz="3600" b="1" dirty="0" smtClean="0">
                <a:ln w="900" cmpd="sng">
                  <a:solidFill>
                    <a:schemeClr val="accent1">
                      <a:satMod val="190000"/>
                      <a:alpha val="55000"/>
                    </a:schemeClr>
                  </a:solidFill>
                  <a:prstDash val="solid"/>
                </a:ln>
                <a:solidFill>
                  <a:schemeClr val="accent1">
                    <a:satMod val="200000"/>
                    <a:tint val="3000"/>
                  </a:schemeClr>
                </a:solidFill>
              </a:rPr>
              <a:t> أن رسول الله </a:t>
            </a:r>
            <a:r>
              <a:rPr lang="en-US" sz="3600" b="1" dirty="0" smtClean="0">
                <a:ln w="900" cmpd="sng">
                  <a:solidFill>
                    <a:schemeClr val="accent1">
                      <a:satMod val="190000"/>
                      <a:alpha val="55000"/>
                    </a:schemeClr>
                  </a:solidFill>
                  <a:prstDash val="solid"/>
                </a:ln>
                <a:solidFill>
                  <a:schemeClr val="accent1">
                    <a:satMod val="200000"/>
                    <a:tint val="3000"/>
                  </a:schemeClr>
                </a:solidFill>
                <a:sym typeface="AGA Arabesque"/>
              </a:rPr>
              <a:t></a:t>
            </a:r>
            <a:r>
              <a:rPr lang="ar-SA" sz="3600" b="1" dirty="0" smtClean="0">
                <a:ln w="900" cmpd="sng">
                  <a:solidFill>
                    <a:schemeClr val="accent1">
                      <a:satMod val="190000"/>
                      <a:alpha val="55000"/>
                    </a:schemeClr>
                  </a:solidFill>
                  <a:prstDash val="solid"/>
                </a:ln>
                <a:solidFill>
                  <a:schemeClr val="accent1">
                    <a:satMod val="200000"/>
                    <a:tint val="3000"/>
                  </a:schemeClr>
                </a:solidFill>
              </a:rPr>
              <a:t> قال: { بادروا بالأعمال فتنا كقطع الليل المظلم، يصبح الرجل مؤمنا ويمسي كافرا، أو يمسي مؤمنا ويصبح كافرا، يبيع دينه بعرض من الدنيا }  رواه مسلم قال بن عثيمين رحمه الله: </a:t>
            </a:r>
            <a:r>
              <a:rPr lang="ar-SA" sz="3600" b="1" dirty="0" smtClean="0">
                <a:solidFill>
                  <a:srgbClr val="FFFF66"/>
                </a:solidFill>
              </a:rPr>
              <a:t>”بادروا“ يعني أسرعوا إليها, والمراد: الأعمال الصالحة وهي كل عمل يعمله الإنسان خالصا لله موافقا فيه رسول الله صلى الله عليه وسلم.., لو أن الإنسان أخلص في عمله لكنه أتى ببدعة ما شرعها الرسول عليه الصلاة والسلام فإن عمله لا يقبل حتى لو كان مخلصا </a:t>
            </a:r>
            <a:endParaRPr lang="ar-SA" sz="3600" b="1" dirty="0" smtClean="0">
              <a:ln w="900" cmpd="sng">
                <a:solidFill>
                  <a:schemeClr val="accent1">
                    <a:satMod val="190000"/>
                    <a:alpha val="55000"/>
                  </a:schemeClr>
                </a:solidFill>
                <a:prstDash val="solid"/>
              </a:ln>
              <a:solidFill>
                <a:schemeClr val="accent1">
                  <a:satMod val="200000"/>
                  <a:tint val="3000"/>
                </a:schemeClr>
              </a:solidFill>
            </a:endParaRPr>
          </a:p>
          <a:p>
            <a:endParaRPr lang="ar-SA" sz="3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L-Hotham" pitchFamily="2" charset="-78"/>
              <a:cs typeface="Bassam Ostorah" pitchFamily="2" charset="-78"/>
            </a:endParaRPr>
          </a:p>
          <a:p>
            <a:endParaRPr lang="en-US"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L-Hotham" pitchFamily="2" charset="-78"/>
              <a:cs typeface="Bassam Ostorah"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fade">
                                      <p:cBhvr>
                                        <p:cTn id="7" dur="770" decel="100000"/>
                                        <p:tgtEl>
                                          <p:spTgt spid="6147">
                                            <p:txEl>
                                              <p:pRg st="0" end="0"/>
                                            </p:txEl>
                                          </p:spTgt>
                                        </p:tgtEl>
                                      </p:cBhvr>
                                    </p:animEffect>
                                    <p:animScale>
                                      <p:cBhvr>
                                        <p:cTn id="8" dur="770" decel="100000"/>
                                        <p:tgtEl>
                                          <p:spTgt spid="6147">
                                            <p:txEl>
                                              <p:pRg st="0" end="0"/>
                                            </p:txEl>
                                          </p:spTgt>
                                        </p:tgtEl>
                                      </p:cBhvr>
                                      <p:from x="10000" y="10000"/>
                                      <p:to x="200000" y="450000"/>
                                    </p:animScale>
                                    <p:animScale>
                                      <p:cBhvr>
                                        <p:cTn id="9" dur="1230" accel="100000" fill="hold">
                                          <p:stCondLst>
                                            <p:cond delay="770"/>
                                          </p:stCondLst>
                                        </p:cTn>
                                        <p:tgtEl>
                                          <p:spTgt spid="6147">
                                            <p:txEl>
                                              <p:pRg st="0" end="0"/>
                                            </p:txEl>
                                          </p:spTgt>
                                        </p:tgtEl>
                                      </p:cBhvr>
                                      <p:from x="200000" y="450000"/>
                                      <p:to x="100000" y="100000"/>
                                    </p:animScale>
                                    <p:set>
                                      <p:cBhvr>
                                        <p:cTn id="10" dur="770" fill="hold"/>
                                        <p:tgtEl>
                                          <p:spTgt spid="6147">
                                            <p:txEl>
                                              <p:pRg st="0" end="0"/>
                                            </p:txEl>
                                          </p:spTgt>
                                        </p:tgtEl>
                                        <p:attrNameLst>
                                          <p:attrName>ppt_x</p:attrName>
                                        </p:attrNameLst>
                                      </p:cBhvr>
                                      <p:to>
                                        <p:strVal val="(0.5)"/>
                                      </p:to>
                                    </p:set>
                                    <p:anim from="(0.5)" to="(#ppt_x)" calcmode="lin" valueType="num">
                                      <p:cBhvr>
                                        <p:cTn id="11" dur="1230" accel="100000" fill="hold">
                                          <p:stCondLst>
                                            <p:cond delay="770"/>
                                          </p:stCondLst>
                                        </p:cTn>
                                        <p:tgtEl>
                                          <p:spTgt spid="6147">
                                            <p:txEl>
                                              <p:pRg st="0" end="0"/>
                                            </p:txEl>
                                          </p:spTgt>
                                        </p:tgtEl>
                                        <p:attrNameLst>
                                          <p:attrName>ppt_x</p:attrName>
                                        </p:attrNameLst>
                                      </p:cBhvr>
                                    </p:anim>
                                    <p:set>
                                      <p:cBhvr>
                                        <p:cTn id="12" dur="770" fill="hold"/>
                                        <p:tgtEl>
                                          <p:spTgt spid="6147">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6147">
                                            <p:txEl>
                                              <p:pRg st="0" end="0"/>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83" name="Rectangle 3"/>
          <p:cNvSpPr>
            <a:spLocks noGrp="1" noChangeArrowheads="1"/>
          </p:cNvSpPr>
          <p:nvPr>
            <p:ph type="body" idx="1"/>
          </p:nvPr>
        </p:nvSpPr>
        <p:spPr>
          <a:xfrm>
            <a:off x="827584" y="1124744"/>
            <a:ext cx="7559675" cy="4525963"/>
          </a:xfrm>
          <a:ln cap="flat">
            <a:solidFill>
              <a:srgbClr val="CC0000"/>
            </a:solidFill>
            <a:prstDash val="dashDot"/>
          </a:ln>
        </p:spPr>
        <p:txBody>
          <a:bodyPr/>
          <a:lstStyle/>
          <a:p>
            <a:pPr algn="ctr">
              <a:buNone/>
            </a:pPr>
            <a:r>
              <a:rPr lang="ar-SA" sz="4000" b="1" dirty="0" smtClean="0">
                <a:solidFill>
                  <a:schemeClr val="bg1">
                    <a:lumMod val="95000"/>
                  </a:schemeClr>
                </a:solidFill>
              </a:rPr>
              <a:t>وعن أبي الدرداء </a:t>
            </a:r>
            <a:r>
              <a:rPr lang="en-US" sz="4000" b="1" dirty="0" smtClean="0">
                <a:solidFill>
                  <a:schemeClr val="bg1">
                    <a:lumMod val="95000"/>
                  </a:schemeClr>
                </a:solidFill>
                <a:sym typeface="AGA Arabesque"/>
              </a:rPr>
              <a:t></a:t>
            </a:r>
            <a:r>
              <a:rPr lang="ar-SA" sz="4000" b="1" dirty="0" smtClean="0">
                <a:solidFill>
                  <a:schemeClr val="bg1">
                    <a:lumMod val="95000"/>
                  </a:schemeClr>
                </a:solidFill>
              </a:rPr>
              <a:t> قال: { ما لي أرى علماءكم يذهبون، وجهالكم لا يتعلمون، فتعلموا قبل أن يرفع العلم، فإن رفع العلم ذهاب العلماء } وقد ظهر مصداق هذا كله في زماننا ولم يبق العلم إلا في أناس قليل، فحسبنا الله ونعم الوكيل. </a:t>
            </a:r>
          </a:p>
          <a:p>
            <a:pPr algn="ctr">
              <a:buNone/>
            </a:pPr>
            <a:r>
              <a:rPr lang="ar-SA" sz="4000" b="1" dirty="0" smtClean="0">
                <a:solidFill>
                  <a:schemeClr val="bg1">
                    <a:lumMod val="95000"/>
                  </a:schemeClr>
                </a:solidFill>
              </a:rPr>
              <a:t>فتح الباري لابن حجر/ </a:t>
            </a:r>
            <a:r>
              <a:rPr lang="ar-SA" sz="4000" b="1" dirty="0" err="1" smtClean="0">
                <a:solidFill>
                  <a:schemeClr val="bg1">
                    <a:lumMod val="95000"/>
                  </a:schemeClr>
                </a:solidFill>
              </a:rPr>
              <a:t>الدارمي</a:t>
            </a:r>
            <a:r>
              <a:rPr lang="ar-SA" sz="4000" b="1" dirty="0" smtClean="0">
                <a:solidFill>
                  <a:schemeClr val="bg1">
                    <a:lumMod val="95000"/>
                  </a:schemeClr>
                </a:solidFill>
              </a:rPr>
              <a:t> المقدمة</a:t>
            </a:r>
            <a:endParaRPr lang="en-US" sz="4000" b="1" dirty="0" smtClean="0">
              <a:solidFill>
                <a:schemeClr val="bg1">
                  <a:lumMod val="95000"/>
                </a:schemeClr>
              </a:solidFill>
              <a:sym typeface="AGA Arabesque" pitchFamily="2" charset="2"/>
            </a:endParaRPr>
          </a:p>
          <a:p>
            <a:pPr algn="ctr">
              <a:buNone/>
            </a:pPr>
            <a:endParaRPr lang="en-US" sz="4000" b="1" dirty="0" smtClean="0">
              <a:solidFill>
                <a:schemeClr val="bg1">
                  <a:lumMod val="95000"/>
                </a:schemeClr>
              </a:solidFill>
            </a:endParaRPr>
          </a:p>
          <a:p>
            <a:pPr algn="ctr">
              <a:buNone/>
            </a:pPr>
            <a:endParaRPr lang="en-US" sz="4000" b="1" dirty="0">
              <a:solidFill>
                <a:schemeClr val="bg1">
                  <a:lumMod val="95000"/>
                </a:schemeClr>
              </a:solidFill>
              <a:sym typeface="AGA Arabesque" pitchFamily="2" charset="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737283">
                                            <p:bg/>
                                          </p:spTgt>
                                        </p:tgtEl>
                                        <p:attrNameLst>
                                          <p:attrName>style.visibility</p:attrName>
                                        </p:attrNameLst>
                                      </p:cBhvr>
                                      <p:to>
                                        <p:strVal val="visible"/>
                                      </p:to>
                                    </p:set>
                                    <p:animEffect transition="in" filter="fade">
                                      <p:cBhvr>
                                        <p:cTn id="7" dur="500"/>
                                        <p:tgtEl>
                                          <p:spTgt spid="737283">
                                            <p:bg/>
                                          </p:spTgt>
                                        </p:tgtEl>
                                      </p:cBhvr>
                                    </p:animEffect>
                                    <p:anim calcmode="lin" valueType="num">
                                      <p:cBhvr>
                                        <p:cTn id="8" dur="500" fill="hold"/>
                                        <p:tgtEl>
                                          <p:spTgt spid="737283">
                                            <p:bg/>
                                          </p:spTgt>
                                        </p:tgtEl>
                                        <p:attrNameLst>
                                          <p:attrName>ppt_x</p:attrName>
                                        </p:attrNameLst>
                                      </p:cBhvr>
                                      <p:tavLst>
                                        <p:tav tm="0">
                                          <p:val>
                                            <p:strVal val="#ppt_x"/>
                                          </p:val>
                                        </p:tav>
                                        <p:tav tm="100000">
                                          <p:val>
                                            <p:strVal val="#ppt_x"/>
                                          </p:val>
                                        </p:tav>
                                      </p:tavLst>
                                    </p:anim>
                                    <p:anim calcmode="lin" valueType="num">
                                      <p:cBhvr>
                                        <p:cTn id="9" dur="500" fill="hold"/>
                                        <p:tgtEl>
                                          <p:spTgt spid="73728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737283">
                                            <p:txEl>
                                              <p:pRg st="0" end="0"/>
                                            </p:txEl>
                                          </p:spTgt>
                                        </p:tgtEl>
                                        <p:attrNameLst>
                                          <p:attrName>style.visibility</p:attrName>
                                        </p:attrNameLst>
                                      </p:cBhvr>
                                      <p:to>
                                        <p:strVal val="visible"/>
                                      </p:to>
                                    </p:set>
                                    <p:animEffect transition="in" filter="fade">
                                      <p:cBhvr>
                                        <p:cTn id="14" dur="500"/>
                                        <p:tgtEl>
                                          <p:spTgt spid="737283">
                                            <p:txEl>
                                              <p:pRg st="0" end="0"/>
                                            </p:txEl>
                                          </p:spTgt>
                                        </p:tgtEl>
                                      </p:cBhvr>
                                    </p:animEffect>
                                    <p:anim calcmode="lin" valueType="num">
                                      <p:cBhvr>
                                        <p:cTn id="15" dur="500" fill="hold"/>
                                        <p:tgtEl>
                                          <p:spTgt spid="73728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73728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737283">
                                            <p:txEl>
                                              <p:pRg st="1" end="1"/>
                                            </p:txEl>
                                          </p:spTgt>
                                        </p:tgtEl>
                                        <p:attrNameLst>
                                          <p:attrName>style.visibility</p:attrName>
                                        </p:attrNameLst>
                                      </p:cBhvr>
                                      <p:to>
                                        <p:strVal val="visible"/>
                                      </p:to>
                                    </p:set>
                                    <p:animEffect transition="in" filter="fade">
                                      <p:cBhvr>
                                        <p:cTn id="21" dur="500"/>
                                        <p:tgtEl>
                                          <p:spTgt spid="737283">
                                            <p:txEl>
                                              <p:pRg st="1" end="1"/>
                                            </p:txEl>
                                          </p:spTgt>
                                        </p:tgtEl>
                                      </p:cBhvr>
                                    </p:animEffect>
                                    <p:anim calcmode="lin" valueType="num">
                                      <p:cBhvr>
                                        <p:cTn id="22" dur="500" fill="hold"/>
                                        <p:tgtEl>
                                          <p:spTgt spid="737283">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73728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283"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83" name="Rectangle 3"/>
          <p:cNvSpPr>
            <a:spLocks noGrp="1" noChangeArrowheads="1"/>
          </p:cNvSpPr>
          <p:nvPr>
            <p:ph type="body" idx="1"/>
          </p:nvPr>
        </p:nvSpPr>
        <p:spPr>
          <a:xfrm>
            <a:off x="827584" y="1124744"/>
            <a:ext cx="7559675" cy="4525963"/>
          </a:xfrm>
          <a:ln cap="flat">
            <a:solidFill>
              <a:srgbClr val="CC0000"/>
            </a:solidFill>
            <a:prstDash val="dashDot"/>
          </a:ln>
        </p:spPr>
        <p:txBody>
          <a:bodyPr/>
          <a:lstStyle/>
          <a:p>
            <a:pPr algn="ctr">
              <a:buNone/>
            </a:pPr>
            <a:r>
              <a:rPr lang="ar-SA" sz="4000" b="1" dirty="0" smtClean="0">
                <a:solidFill>
                  <a:schemeClr val="bg1">
                    <a:lumMod val="95000"/>
                  </a:schemeClr>
                </a:solidFill>
              </a:rPr>
              <a:t>قال رسول الله </a:t>
            </a:r>
            <a:r>
              <a:rPr lang="en-US" sz="4000" b="1" dirty="0" smtClean="0">
                <a:solidFill>
                  <a:schemeClr val="bg1">
                    <a:lumMod val="95000"/>
                  </a:schemeClr>
                </a:solidFill>
                <a:sym typeface="AGA Arabesque"/>
              </a:rPr>
              <a:t></a:t>
            </a:r>
            <a:r>
              <a:rPr lang="en-US" sz="4000" b="1" dirty="0" smtClean="0">
                <a:solidFill>
                  <a:schemeClr val="bg1">
                    <a:lumMod val="95000"/>
                  </a:schemeClr>
                </a:solidFill>
              </a:rPr>
              <a:t> </a:t>
            </a:r>
            <a:r>
              <a:rPr lang="ar-SA" sz="4000" b="1" dirty="0" smtClean="0">
                <a:solidFill>
                  <a:schemeClr val="bg1">
                    <a:lumMod val="95000"/>
                  </a:schemeClr>
                </a:solidFill>
              </a:rPr>
              <a:t>{ لا تقوم الساعة حتى يقبض العلم وتكثر الزلازل... } البخاري</a:t>
            </a:r>
          </a:p>
          <a:p>
            <a:pPr algn="ctr">
              <a:buNone/>
            </a:pPr>
            <a:r>
              <a:rPr lang="ar-SA" sz="4000" b="1" dirty="0" smtClean="0">
                <a:solidFill>
                  <a:schemeClr val="bg1">
                    <a:lumMod val="95000"/>
                  </a:schemeClr>
                </a:solidFill>
              </a:rPr>
              <a:t>يقول الحافظ ابن حجر: " وقد وقع في كثير من البلاد الشمالية والشرقية والغربية كثير من الزلازل، ولكن الذي يظهر أن المراد بكثرتها شمولها ودوامها " </a:t>
            </a:r>
            <a:endParaRPr lang="en-US" sz="4000" b="1" dirty="0" smtClean="0">
              <a:solidFill>
                <a:schemeClr val="bg1">
                  <a:lumMod val="95000"/>
                </a:schemeClr>
              </a:solidFill>
            </a:endParaRPr>
          </a:p>
          <a:p>
            <a:pPr algn="ctr">
              <a:buNone/>
            </a:pPr>
            <a:endParaRPr lang="en-US" sz="4000" b="1" dirty="0">
              <a:solidFill>
                <a:schemeClr val="bg1">
                  <a:lumMod val="95000"/>
                </a:schemeClr>
              </a:solidFill>
              <a:sym typeface="AGA Arabesque" pitchFamily="2" charset="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737283">
                                            <p:bg/>
                                          </p:spTgt>
                                        </p:tgtEl>
                                        <p:attrNameLst>
                                          <p:attrName>style.visibility</p:attrName>
                                        </p:attrNameLst>
                                      </p:cBhvr>
                                      <p:to>
                                        <p:strVal val="visible"/>
                                      </p:to>
                                    </p:set>
                                    <p:animEffect transition="in" filter="fade">
                                      <p:cBhvr>
                                        <p:cTn id="7" dur="500"/>
                                        <p:tgtEl>
                                          <p:spTgt spid="737283">
                                            <p:bg/>
                                          </p:spTgt>
                                        </p:tgtEl>
                                      </p:cBhvr>
                                    </p:animEffect>
                                    <p:anim calcmode="lin" valueType="num">
                                      <p:cBhvr>
                                        <p:cTn id="8" dur="500" fill="hold"/>
                                        <p:tgtEl>
                                          <p:spTgt spid="737283">
                                            <p:bg/>
                                          </p:spTgt>
                                        </p:tgtEl>
                                        <p:attrNameLst>
                                          <p:attrName>ppt_x</p:attrName>
                                        </p:attrNameLst>
                                      </p:cBhvr>
                                      <p:tavLst>
                                        <p:tav tm="0">
                                          <p:val>
                                            <p:strVal val="#ppt_x"/>
                                          </p:val>
                                        </p:tav>
                                        <p:tav tm="100000">
                                          <p:val>
                                            <p:strVal val="#ppt_x"/>
                                          </p:val>
                                        </p:tav>
                                      </p:tavLst>
                                    </p:anim>
                                    <p:anim calcmode="lin" valueType="num">
                                      <p:cBhvr>
                                        <p:cTn id="9" dur="500" fill="hold"/>
                                        <p:tgtEl>
                                          <p:spTgt spid="737283">
                                            <p:bg/>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283"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83" name="Rectangle 3"/>
          <p:cNvSpPr>
            <a:spLocks noGrp="1" noChangeArrowheads="1"/>
          </p:cNvSpPr>
          <p:nvPr>
            <p:ph type="body" idx="1"/>
          </p:nvPr>
        </p:nvSpPr>
        <p:spPr>
          <a:xfrm>
            <a:off x="683568" y="620688"/>
            <a:ext cx="7559675" cy="4525963"/>
          </a:xfrm>
          <a:ln cap="flat">
            <a:solidFill>
              <a:srgbClr val="CC0000"/>
            </a:solidFill>
            <a:prstDash val="dashDot"/>
          </a:ln>
        </p:spPr>
        <p:txBody>
          <a:bodyPr/>
          <a:lstStyle/>
          <a:p>
            <a:pPr algn="ctr"/>
            <a:r>
              <a:rPr lang="ar-SA" sz="4000" b="1" dirty="0" smtClean="0">
                <a:solidFill>
                  <a:schemeClr val="bg1">
                    <a:lumMod val="95000"/>
                  </a:schemeClr>
                </a:solidFill>
              </a:rPr>
              <a:t>عن النبي </a:t>
            </a:r>
            <a:r>
              <a:rPr lang="en-US" sz="4000" b="1" dirty="0" smtClean="0">
                <a:solidFill>
                  <a:schemeClr val="bg1">
                    <a:lumMod val="95000"/>
                  </a:schemeClr>
                </a:solidFill>
                <a:sym typeface="AGA Arabesque"/>
              </a:rPr>
              <a:t></a:t>
            </a:r>
            <a:r>
              <a:rPr lang="ar-SA" sz="4000" b="1" dirty="0" smtClean="0">
                <a:solidFill>
                  <a:schemeClr val="bg1">
                    <a:lumMod val="95000"/>
                  </a:schemeClr>
                </a:solidFill>
              </a:rPr>
              <a:t> أنه قال: { يكون في آخر هذه الأمة خسف ومسخ وقذف " قالت: قلت: يا رسول الله، أنهلك وفينا الصالحون؟ قال: " نعم، إذا ظهر الخبث } الترمذي صحيح</a:t>
            </a:r>
          </a:p>
          <a:p>
            <a:pPr algn="ctr"/>
            <a:r>
              <a:rPr lang="ar-SA" sz="4000" b="1" dirty="0" smtClean="0">
                <a:solidFill>
                  <a:schemeClr val="bg1">
                    <a:lumMod val="95000"/>
                  </a:schemeClr>
                </a:solidFill>
              </a:rPr>
              <a:t>رسول الله </a:t>
            </a:r>
            <a:r>
              <a:rPr lang="en-US" sz="4000" b="1" dirty="0" smtClean="0">
                <a:solidFill>
                  <a:schemeClr val="bg1">
                    <a:lumMod val="95000"/>
                  </a:schemeClr>
                </a:solidFill>
                <a:sym typeface="AGA Arabesque"/>
              </a:rPr>
              <a:t></a:t>
            </a:r>
            <a:r>
              <a:rPr lang="ar-SA" sz="4000" b="1" dirty="0" smtClean="0">
                <a:solidFill>
                  <a:schemeClr val="bg1">
                    <a:lumMod val="95000"/>
                  </a:schemeClr>
                </a:solidFill>
              </a:rPr>
              <a:t> قال: { في هذه الأمة خسف ومسخ وقذف " فقال رجل من المسلمين: يا رسول الله، ومتى ذلك؟ قال: " إذا ظهرت المعازف وكثرت القيان وشربت الخمور } الترمذي صحيح , فماذا نرى في زماننا هذا؟؟!! </a:t>
            </a:r>
            <a:endParaRPr lang="en-US" sz="4000" b="1" dirty="0">
              <a:solidFill>
                <a:schemeClr val="bg1">
                  <a:lumMod val="95000"/>
                </a:schemeClr>
              </a:solidFill>
              <a:sym typeface="AGA Arabesque" pitchFamily="2" charset="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737283">
                                            <p:bg/>
                                          </p:spTgt>
                                        </p:tgtEl>
                                        <p:attrNameLst>
                                          <p:attrName>style.visibility</p:attrName>
                                        </p:attrNameLst>
                                      </p:cBhvr>
                                      <p:to>
                                        <p:strVal val="visible"/>
                                      </p:to>
                                    </p:set>
                                    <p:animEffect transition="in" filter="fade">
                                      <p:cBhvr>
                                        <p:cTn id="7" dur="500"/>
                                        <p:tgtEl>
                                          <p:spTgt spid="737283">
                                            <p:bg/>
                                          </p:spTgt>
                                        </p:tgtEl>
                                      </p:cBhvr>
                                    </p:animEffect>
                                    <p:anim calcmode="lin" valueType="num">
                                      <p:cBhvr>
                                        <p:cTn id="8" dur="500" fill="hold"/>
                                        <p:tgtEl>
                                          <p:spTgt spid="737283">
                                            <p:bg/>
                                          </p:spTgt>
                                        </p:tgtEl>
                                        <p:attrNameLst>
                                          <p:attrName>ppt_x</p:attrName>
                                        </p:attrNameLst>
                                      </p:cBhvr>
                                      <p:tavLst>
                                        <p:tav tm="0">
                                          <p:val>
                                            <p:strVal val="#ppt_x"/>
                                          </p:val>
                                        </p:tav>
                                        <p:tav tm="100000">
                                          <p:val>
                                            <p:strVal val="#ppt_x"/>
                                          </p:val>
                                        </p:tav>
                                      </p:tavLst>
                                    </p:anim>
                                    <p:anim calcmode="lin" valueType="num">
                                      <p:cBhvr>
                                        <p:cTn id="9" dur="500" fill="hold"/>
                                        <p:tgtEl>
                                          <p:spTgt spid="737283">
                                            <p:bg/>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283"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z="8000" dirty="0" smtClean="0">
                <a:solidFill>
                  <a:srgbClr val="FFFF00"/>
                </a:solidFill>
              </a:rPr>
              <a:t>خـــــــاتمة</a:t>
            </a:r>
            <a:endParaRPr lang="en-US" sz="8000" dirty="0">
              <a:solidFill>
                <a:srgbClr val="FFFF00"/>
              </a:solidFill>
            </a:endParaRPr>
          </a:p>
        </p:txBody>
      </p:sp>
      <p:sp>
        <p:nvSpPr>
          <p:cNvPr id="3" name="عنصر نائب للمحتوى 2"/>
          <p:cNvSpPr>
            <a:spLocks noGrp="1"/>
          </p:cNvSpPr>
          <p:nvPr>
            <p:ph idx="1"/>
          </p:nvPr>
        </p:nvSpPr>
        <p:spPr>
          <a:xfrm>
            <a:off x="467544" y="2132856"/>
            <a:ext cx="8229600" cy="4525963"/>
          </a:xfrm>
        </p:spPr>
        <p:txBody>
          <a:bodyPr/>
          <a:lstStyle/>
          <a:p>
            <a:pPr algn="ctr"/>
            <a:r>
              <a:rPr lang="ar-SA" sz="6000" dirty="0" smtClean="0">
                <a:solidFill>
                  <a:srgbClr val="FFFF00"/>
                </a:solidFill>
              </a:rPr>
              <a:t>سبحانك اللهم وبحمدك أشهد أن لا إله إلا أنت أستغفرك وأتوب إليك</a:t>
            </a:r>
            <a:endParaRPr lang="en-US" sz="6000" dirty="0">
              <a:solidFill>
                <a:srgbClr val="FFFF00"/>
              </a:solidFill>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subTitle" idx="1"/>
          </p:nvPr>
        </p:nvSpPr>
        <p:spPr>
          <a:xfrm>
            <a:off x="611560" y="548680"/>
            <a:ext cx="8305800" cy="5616624"/>
          </a:xfrm>
          <a:effectLst>
            <a:outerShdw dist="85194" dir="3806097" algn="ctr" rotWithShape="0">
              <a:schemeClr val="bg2"/>
            </a:outerShdw>
          </a:effectLst>
        </p:spPr>
        <p:txBody>
          <a:bodyPr/>
          <a:lstStyle/>
          <a:p>
            <a:r>
              <a:rPr lang="ar-SA" sz="3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وقال في </a:t>
            </a:r>
            <a:r>
              <a:rPr lang="ar-SA" sz="3600" b="1" dirty="0" smtClean="0">
                <a:ln w="900" cmpd="sng">
                  <a:solidFill>
                    <a:schemeClr val="accent1">
                      <a:satMod val="190000"/>
                      <a:alpha val="55000"/>
                    </a:schemeClr>
                  </a:solidFill>
                  <a:prstDash val="solid"/>
                </a:ln>
                <a:solidFill>
                  <a:srgbClr val="FFFF66"/>
                </a:solidFill>
                <a:effectLst>
                  <a:innerShdw blurRad="101600" dist="76200" dir="5400000">
                    <a:schemeClr val="accent1">
                      <a:satMod val="190000"/>
                      <a:tint val="100000"/>
                      <a:alpha val="74000"/>
                    </a:schemeClr>
                  </a:innerShdw>
                </a:effectLst>
              </a:rPr>
              <a:t>شرح</a:t>
            </a:r>
            <a:r>
              <a:rPr lang="ar-SA" sz="3600" b="1" dirty="0" smtClean="0">
                <a:solidFill>
                  <a:srgbClr val="FFFF66"/>
                </a:solidFill>
              </a:rPr>
              <a:t> </a:t>
            </a:r>
            <a:r>
              <a:rPr lang="ar-SA" sz="2800" b="1" dirty="0" smtClean="0">
                <a:solidFill>
                  <a:srgbClr val="FFFF66"/>
                </a:solidFill>
              </a:rPr>
              <a:t>( فتنا كقطع الليل المظلم ) أخبر أنه ستوجد فتن كقطع الليل المظلم يعني أنها مدلهمة مظلمة لا يرى فيها النور والعياذ بالله ولا يدري الإنسان أين يذهب يكون حائرا ما يدري أين المخرج أسأل الله وإياكم أن يعيذنا من الفتن والفتن منها ما يكون من الشبهات وفتن تكون من الشهوات ففتن الشبهات: كل فتنة مبينة على الجهل فهي فتنة شبهة ومن ذلك ما حصل من أهل البدع الذين ابتدعوا في عقائدهم ما ليس من شريعة الله أو أهل البدع الذين ابتدعوا في أقوالهم وأفعالهم ما ليس من شريعة الله فإن الإنسان قد يفتن والعياذ بالله فيضل عن الحق بسبب الشبهة ومن ذلك أيضا: ما يحصل في المعاملات من الأمور المشتبهة التي هي واضحة في قلب الموقن مشتبهة في قلب الضال والعياذ بالله تجده يتعامل معاملة تبين أنها محرمة لكن لما على قلبه من رين الذنوب ـ   بن عثيمين / رياض الصالحين</a:t>
            </a:r>
            <a:endParaRPr lang="ar-SA" sz="2800" b="1" dirty="0" smtClean="0">
              <a:ln w="900" cmpd="sng">
                <a:solidFill>
                  <a:schemeClr val="accent1">
                    <a:satMod val="190000"/>
                    <a:alpha val="55000"/>
                  </a:schemeClr>
                </a:solidFill>
                <a:prstDash val="solid"/>
              </a:ln>
              <a:solidFill>
                <a:srgbClr val="FFFF66"/>
              </a:solidFill>
              <a:effectLst>
                <a:innerShdw blurRad="101600" dist="76200" dir="5400000">
                  <a:schemeClr val="accent1">
                    <a:satMod val="190000"/>
                    <a:tint val="100000"/>
                    <a:alpha val="74000"/>
                  </a:schemeClr>
                </a:innerShdw>
              </a:effectLst>
            </a:endParaRPr>
          </a:p>
          <a:p>
            <a:endParaRPr lang="ar-SA" sz="3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endParaRPr lang="ar-SA" sz="3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endParaRPr lang="ar-SA" sz="3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L-Hotham" pitchFamily="2" charset="-78"/>
              <a:cs typeface="Bassam Ostorah" pitchFamily="2" charset="-78"/>
            </a:endParaRPr>
          </a:p>
          <a:p>
            <a:endParaRPr lang="en-US"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L-Hotham" pitchFamily="2" charset="-78"/>
              <a:cs typeface="Bassam Ostorah"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fade">
                                      <p:cBhvr>
                                        <p:cTn id="7" dur="770" decel="100000"/>
                                        <p:tgtEl>
                                          <p:spTgt spid="6147">
                                            <p:txEl>
                                              <p:pRg st="0" end="0"/>
                                            </p:txEl>
                                          </p:spTgt>
                                        </p:tgtEl>
                                      </p:cBhvr>
                                    </p:animEffect>
                                    <p:animScale>
                                      <p:cBhvr>
                                        <p:cTn id="8" dur="770" decel="100000"/>
                                        <p:tgtEl>
                                          <p:spTgt spid="6147">
                                            <p:txEl>
                                              <p:pRg st="0" end="0"/>
                                            </p:txEl>
                                          </p:spTgt>
                                        </p:tgtEl>
                                      </p:cBhvr>
                                      <p:from x="10000" y="10000"/>
                                      <p:to x="200000" y="450000"/>
                                    </p:animScale>
                                    <p:animScale>
                                      <p:cBhvr>
                                        <p:cTn id="9" dur="1230" accel="100000" fill="hold">
                                          <p:stCondLst>
                                            <p:cond delay="770"/>
                                          </p:stCondLst>
                                        </p:cTn>
                                        <p:tgtEl>
                                          <p:spTgt spid="6147">
                                            <p:txEl>
                                              <p:pRg st="0" end="0"/>
                                            </p:txEl>
                                          </p:spTgt>
                                        </p:tgtEl>
                                      </p:cBhvr>
                                      <p:from x="200000" y="450000"/>
                                      <p:to x="100000" y="100000"/>
                                    </p:animScale>
                                    <p:set>
                                      <p:cBhvr>
                                        <p:cTn id="10" dur="770" fill="hold"/>
                                        <p:tgtEl>
                                          <p:spTgt spid="6147">
                                            <p:txEl>
                                              <p:pRg st="0" end="0"/>
                                            </p:txEl>
                                          </p:spTgt>
                                        </p:tgtEl>
                                        <p:attrNameLst>
                                          <p:attrName>ppt_x</p:attrName>
                                        </p:attrNameLst>
                                      </p:cBhvr>
                                      <p:to>
                                        <p:strVal val="(0.5)"/>
                                      </p:to>
                                    </p:set>
                                    <p:anim from="(0.5)" to="(#ppt_x)" calcmode="lin" valueType="num">
                                      <p:cBhvr>
                                        <p:cTn id="11" dur="1230" accel="100000" fill="hold">
                                          <p:stCondLst>
                                            <p:cond delay="770"/>
                                          </p:stCondLst>
                                        </p:cTn>
                                        <p:tgtEl>
                                          <p:spTgt spid="6147">
                                            <p:txEl>
                                              <p:pRg st="0" end="0"/>
                                            </p:txEl>
                                          </p:spTgt>
                                        </p:tgtEl>
                                        <p:attrNameLst>
                                          <p:attrName>ppt_x</p:attrName>
                                        </p:attrNameLst>
                                      </p:cBhvr>
                                    </p:anim>
                                    <p:set>
                                      <p:cBhvr>
                                        <p:cTn id="12" dur="770" fill="hold"/>
                                        <p:tgtEl>
                                          <p:spTgt spid="6147">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6147">
                                            <p:txEl>
                                              <p:pRg st="0" end="0"/>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subTitle" idx="1"/>
          </p:nvPr>
        </p:nvSpPr>
        <p:spPr>
          <a:xfrm>
            <a:off x="467544" y="260648"/>
            <a:ext cx="8305800" cy="5616624"/>
          </a:xfrm>
          <a:effectLst>
            <a:outerShdw dist="85194" dir="3806097" algn="ctr" rotWithShape="0">
              <a:schemeClr val="bg2"/>
            </a:outerShdw>
          </a:effectLst>
        </p:spPr>
        <p:txBody>
          <a:bodyPr/>
          <a:lstStyle/>
          <a:p>
            <a:r>
              <a:rPr lang="ar-SA" sz="2800" b="1" dirty="0" smtClean="0">
                <a:solidFill>
                  <a:srgbClr val="FFFF66"/>
                </a:solidFill>
              </a:rPr>
              <a:t>إذن الفتن تكون من الشبهات وتكون أيضا من الشهوات بمعنى أن الإنسان عرف أن هذا حرام ولكن لأن نفسه تدعوه إليه فلا يبالي بل يفعل الحرام يعلم أن هذا واجب لكن نفسه تدعوه للكسل فيترك هذا الواجب هذه فتنة شهوة يعني فتنة إرادة ومن ذلك أيضا </a:t>
            </a:r>
            <a:r>
              <a:rPr lang="ar-SA" sz="2800" b="1" dirty="0" err="1" smtClean="0">
                <a:solidFill>
                  <a:srgbClr val="FFFF66"/>
                </a:solidFill>
              </a:rPr>
              <a:t>ـ</a:t>
            </a:r>
            <a:r>
              <a:rPr lang="ar-SA" sz="2800" b="1" dirty="0" smtClean="0">
                <a:solidFill>
                  <a:srgbClr val="FFFF66"/>
                </a:solidFill>
              </a:rPr>
              <a:t> بل من أعظم ما يكون </a:t>
            </a:r>
            <a:r>
              <a:rPr lang="ar-SA" sz="2800" b="1" dirty="0" err="1" smtClean="0">
                <a:solidFill>
                  <a:srgbClr val="FFFF66"/>
                </a:solidFill>
              </a:rPr>
              <a:t>ـ</a:t>
            </a:r>
            <a:r>
              <a:rPr lang="ar-SA" sz="2800" b="1" dirty="0" smtClean="0">
                <a:solidFill>
                  <a:srgbClr val="FFFF66"/>
                </a:solidFill>
              </a:rPr>
              <a:t> فتنة شهوة </a:t>
            </a:r>
            <a:r>
              <a:rPr lang="ar-SA" sz="2800" b="1" dirty="0" err="1" smtClean="0">
                <a:solidFill>
                  <a:srgbClr val="FFFF66"/>
                </a:solidFill>
              </a:rPr>
              <a:t>الزنا</a:t>
            </a:r>
            <a:r>
              <a:rPr lang="ar-SA" sz="2800" b="1" dirty="0" smtClean="0">
                <a:solidFill>
                  <a:srgbClr val="FFFF66"/>
                </a:solidFill>
              </a:rPr>
              <a:t> أو اللواط والعياذ بالله وهذه من أضر ما يكون على هذه الأمة .., ولدينا الآن في مجتمعنا من يدعوا إلى هذه الرذيلة والعياذ بالله بأساليب ملتوية يلتوون فيها بأسماء لا تمت إلى ما يقولون بصلة لكنها وسيلة إلى ما يريدون من تهتك لستر المرأة وخروجها من بيتها لتشارك الرجل في أعماله ويحصل بذلك الشر والبلاء ولكن نسأل الله أن يجعل كيدهم في نحورهم وأن يسلط حكامنا عليهم بإبعادهم عن كل ما يكون سببا للشر والفساد في هذه البلاء ونسأل الله سبحانه وتعالى أن يوفق لحكامنا بطانة صالحة تدلهم على الخير وتحثهم عليه بن عثيمين / رياض الصالحين</a:t>
            </a:r>
            <a:endParaRPr lang="ar-SA" sz="2800" b="1" dirty="0" smtClean="0">
              <a:ln w="900" cmpd="sng">
                <a:solidFill>
                  <a:schemeClr val="accent1">
                    <a:satMod val="190000"/>
                    <a:alpha val="55000"/>
                  </a:schemeClr>
                </a:solidFill>
                <a:prstDash val="solid"/>
              </a:ln>
              <a:solidFill>
                <a:srgbClr val="FFFF66"/>
              </a:solidFill>
              <a:effectLst>
                <a:innerShdw blurRad="101600" dist="76200" dir="5400000">
                  <a:schemeClr val="accent1">
                    <a:satMod val="190000"/>
                    <a:tint val="100000"/>
                    <a:alpha val="74000"/>
                  </a:schemeClr>
                </a:innerShdw>
              </a:effectLst>
            </a:endParaRPr>
          </a:p>
          <a:p>
            <a:endParaRPr lang="ar-SA" sz="3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endParaRPr lang="ar-SA" sz="3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endParaRPr lang="ar-SA" sz="36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L-Hotham" pitchFamily="2" charset="-78"/>
              <a:cs typeface="Bassam Ostorah" pitchFamily="2" charset="-78"/>
            </a:endParaRPr>
          </a:p>
          <a:p>
            <a:endParaRPr lang="en-US" sz="36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L-Hotham" pitchFamily="2" charset="-78"/>
              <a:cs typeface="Bassam Ostorah"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fade">
                                      <p:cBhvr>
                                        <p:cTn id="7" dur="770" decel="100000"/>
                                        <p:tgtEl>
                                          <p:spTgt spid="6147">
                                            <p:txEl>
                                              <p:pRg st="0" end="0"/>
                                            </p:txEl>
                                          </p:spTgt>
                                        </p:tgtEl>
                                      </p:cBhvr>
                                    </p:animEffect>
                                    <p:animScale>
                                      <p:cBhvr>
                                        <p:cTn id="8" dur="770" decel="100000"/>
                                        <p:tgtEl>
                                          <p:spTgt spid="6147">
                                            <p:txEl>
                                              <p:pRg st="0" end="0"/>
                                            </p:txEl>
                                          </p:spTgt>
                                        </p:tgtEl>
                                      </p:cBhvr>
                                      <p:from x="10000" y="10000"/>
                                      <p:to x="200000" y="450000"/>
                                    </p:animScale>
                                    <p:animScale>
                                      <p:cBhvr>
                                        <p:cTn id="9" dur="1230" accel="100000" fill="hold">
                                          <p:stCondLst>
                                            <p:cond delay="770"/>
                                          </p:stCondLst>
                                        </p:cTn>
                                        <p:tgtEl>
                                          <p:spTgt spid="6147">
                                            <p:txEl>
                                              <p:pRg st="0" end="0"/>
                                            </p:txEl>
                                          </p:spTgt>
                                        </p:tgtEl>
                                      </p:cBhvr>
                                      <p:from x="200000" y="450000"/>
                                      <p:to x="100000" y="100000"/>
                                    </p:animScale>
                                    <p:set>
                                      <p:cBhvr>
                                        <p:cTn id="10" dur="770" fill="hold"/>
                                        <p:tgtEl>
                                          <p:spTgt spid="6147">
                                            <p:txEl>
                                              <p:pRg st="0" end="0"/>
                                            </p:txEl>
                                          </p:spTgt>
                                        </p:tgtEl>
                                        <p:attrNameLst>
                                          <p:attrName>ppt_x</p:attrName>
                                        </p:attrNameLst>
                                      </p:cBhvr>
                                      <p:to>
                                        <p:strVal val="(0.5)"/>
                                      </p:to>
                                    </p:set>
                                    <p:anim from="(0.5)" to="(#ppt_x)" calcmode="lin" valueType="num">
                                      <p:cBhvr>
                                        <p:cTn id="11" dur="1230" accel="100000" fill="hold">
                                          <p:stCondLst>
                                            <p:cond delay="770"/>
                                          </p:stCondLst>
                                        </p:cTn>
                                        <p:tgtEl>
                                          <p:spTgt spid="6147">
                                            <p:txEl>
                                              <p:pRg st="0" end="0"/>
                                            </p:txEl>
                                          </p:spTgt>
                                        </p:tgtEl>
                                        <p:attrNameLst>
                                          <p:attrName>ppt_x</p:attrName>
                                        </p:attrNameLst>
                                      </p:cBhvr>
                                    </p:anim>
                                    <p:set>
                                      <p:cBhvr>
                                        <p:cTn id="12" dur="770" fill="hold"/>
                                        <p:tgtEl>
                                          <p:spTgt spid="6147">
                                            <p:txEl>
                                              <p:pRg st="0" end="0"/>
                                            </p:txEl>
                                          </p:spTgt>
                                        </p:tgtEl>
                                        <p:attrNameLst>
                                          <p:attrName>ppt_y</p:attrName>
                                        </p:attrNameLst>
                                      </p:cBhvr>
                                      <p:to>
                                        <p:strVal val="(#ppt_y+0.4)"/>
                                      </p:to>
                                    </p:set>
                                    <p:anim from="(#ppt_y+0.4)" to="(#ppt_y)" calcmode="lin" valueType="num">
                                      <p:cBhvr>
                                        <p:cTn id="13" dur="1230" accel="100000" fill="hold">
                                          <p:stCondLst>
                                            <p:cond delay="770"/>
                                          </p:stCondLst>
                                        </p:cTn>
                                        <p:tgtEl>
                                          <p:spTgt spid="6147">
                                            <p:txEl>
                                              <p:pRg st="0" end="0"/>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1"/>
          <p:cNvSpPr>
            <a:spLocks noChangeArrowheads="1"/>
          </p:cNvSpPr>
          <p:nvPr/>
        </p:nvSpPr>
        <p:spPr bwMode="auto">
          <a:xfrm>
            <a:off x="539552" y="980728"/>
            <a:ext cx="7808548" cy="22775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4000" algn="ctr"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FFFF66"/>
                </a:solidFill>
                <a:effectLst/>
                <a:latin typeface="Calibri" pitchFamily="34" charset="0"/>
                <a:ea typeface="Calibri" pitchFamily="34" charset="0"/>
                <a:cs typeface="Arial" pitchFamily="34" charset="0"/>
              </a:rPr>
              <a:t>قال صلى الله عليه وسلم:</a:t>
            </a:r>
            <a:r>
              <a:rPr kumimoji="0" lang="ar-SA" sz="3600" b="1" i="0" u="none" strike="noStrike" cap="none" normalizeH="0" dirty="0" smtClean="0">
                <a:ln>
                  <a:noFill/>
                </a:ln>
                <a:solidFill>
                  <a:srgbClr val="FFFF66"/>
                </a:solidFill>
                <a:effectLst/>
                <a:latin typeface="Calibri" pitchFamily="34" charset="0"/>
                <a:ea typeface="Calibri" pitchFamily="34" charset="0"/>
                <a:cs typeface="Arial" pitchFamily="34" charset="0"/>
              </a:rPr>
              <a:t> </a:t>
            </a:r>
            <a:r>
              <a:rPr kumimoji="0" lang="ar-SA" sz="3600" b="1" i="0" u="none" strike="noStrike" cap="none" normalizeH="0" baseline="0" dirty="0" smtClean="0">
                <a:ln>
                  <a:noFill/>
                </a:ln>
                <a:solidFill>
                  <a:srgbClr val="FFFF66"/>
                </a:solidFill>
                <a:effectLst/>
                <a:latin typeface="Calibri" pitchFamily="34" charset="0"/>
                <a:ea typeface="Calibri" pitchFamily="34" charset="0"/>
                <a:cs typeface="Arial" pitchFamily="34" charset="0"/>
              </a:rPr>
              <a:t>(أمتي هذه أمة مرحومة ليس عليها عذاب في الآخرة إنما عذابها في</a:t>
            </a:r>
          </a:p>
          <a:p>
            <a:pPr marL="0" marR="0" lvl="0" indent="254000" algn="ctr"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FFFF66"/>
                </a:solidFill>
                <a:effectLst/>
                <a:latin typeface="Calibri" pitchFamily="34" charset="0"/>
                <a:ea typeface="Calibri" pitchFamily="34" charset="0"/>
                <a:cs typeface="Arial" pitchFamily="34" charset="0"/>
              </a:rPr>
              <a:t> الدنيا الفتن </a:t>
            </a:r>
            <a:r>
              <a:rPr kumimoji="0" lang="ar-SA" sz="3600" b="1" i="0" u="none" strike="noStrike" cap="none" normalizeH="0" baseline="0" dirty="0" err="1" smtClean="0">
                <a:ln>
                  <a:noFill/>
                </a:ln>
                <a:solidFill>
                  <a:srgbClr val="FFFF66"/>
                </a:solidFill>
                <a:effectLst/>
                <a:latin typeface="Calibri" pitchFamily="34" charset="0"/>
                <a:ea typeface="Calibri" pitchFamily="34" charset="0"/>
                <a:cs typeface="Arial" pitchFamily="34" charset="0"/>
              </a:rPr>
              <a:t>و</a:t>
            </a:r>
            <a:r>
              <a:rPr kumimoji="0" lang="ar-SA" sz="3600" b="1" i="0" u="none" strike="noStrike" cap="none" normalizeH="0" baseline="0" dirty="0" smtClean="0">
                <a:ln>
                  <a:noFill/>
                </a:ln>
                <a:solidFill>
                  <a:srgbClr val="FFFF66"/>
                </a:solidFill>
                <a:effectLst/>
                <a:latin typeface="Calibri" pitchFamily="34" charset="0"/>
                <a:ea typeface="Calibri" pitchFamily="34" charset="0"/>
                <a:cs typeface="Arial" pitchFamily="34" charset="0"/>
              </a:rPr>
              <a:t> الزلازل </a:t>
            </a:r>
            <a:r>
              <a:rPr kumimoji="0" lang="ar-SA" sz="3600" b="1" i="0" u="none" strike="noStrike" cap="none" normalizeH="0" baseline="0" dirty="0" err="1" smtClean="0">
                <a:ln>
                  <a:noFill/>
                </a:ln>
                <a:solidFill>
                  <a:srgbClr val="FFFF66"/>
                </a:solidFill>
                <a:effectLst/>
                <a:latin typeface="Calibri" pitchFamily="34" charset="0"/>
                <a:ea typeface="Calibri" pitchFamily="34" charset="0"/>
                <a:cs typeface="Arial" pitchFamily="34" charset="0"/>
              </a:rPr>
              <a:t>و</a:t>
            </a:r>
            <a:r>
              <a:rPr kumimoji="0" lang="ar-SA" sz="3600" b="1" i="0" u="none" strike="noStrike" cap="none" normalizeH="0" baseline="0" dirty="0" smtClean="0">
                <a:ln>
                  <a:noFill/>
                </a:ln>
                <a:solidFill>
                  <a:srgbClr val="FFFF66"/>
                </a:solidFill>
                <a:effectLst/>
                <a:latin typeface="Calibri" pitchFamily="34" charset="0"/>
                <a:ea typeface="Calibri" pitchFamily="34" charset="0"/>
                <a:cs typeface="Arial" pitchFamily="34" charset="0"/>
              </a:rPr>
              <a:t> القتل </a:t>
            </a:r>
            <a:r>
              <a:rPr kumimoji="0" lang="ar-SA" sz="3600" b="1" i="0" u="none" strike="noStrike" cap="none" normalizeH="0" baseline="0" dirty="0" err="1" smtClean="0">
                <a:ln>
                  <a:noFill/>
                </a:ln>
                <a:solidFill>
                  <a:srgbClr val="FFFF66"/>
                </a:solidFill>
                <a:effectLst/>
                <a:latin typeface="Calibri" pitchFamily="34" charset="0"/>
                <a:ea typeface="Calibri" pitchFamily="34" charset="0"/>
                <a:cs typeface="Arial" pitchFamily="34" charset="0"/>
              </a:rPr>
              <a:t>و</a:t>
            </a:r>
            <a:r>
              <a:rPr kumimoji="0" lang="ar-SA" sz="3600" b="1" i="0" u="none" strike="noStrike" cap="none" normalizeH="0" baseline="0" dirty="0" smtClean="0">
                <a:ln>
                  <a:noFill/>
                </a:ln>
                <a:solidFill>
                  <a:srgbClr val="FFFF66"/>
                </a:solidFill>
                <a:effectLst/>
                <a:latin typeface="Calibri" pitchFamily="34" charset="0"/>
                <a:ea typeface="Calibri" pitchFamily="34" charset="0"/>
                <a:cs typeface="Arial" pitchFamily="34" charset="0"/>
              </a:rPr>
              <a:t> البلايا</a:t>
            </a:r>
            <a:r>
              <a:rPr kumimoji="0" lang="en-US" sz="3600" b="1" i="0" u="none" strike="noStrike" cap="none" normalizeH="0" baseline="0" dirty="0" smtClean="0">
                <a:ln>
                  <a:noFill/>
                </a:ln>
                <a:solidFill>
                  <a:srgbClr val="FFFF66"/>
                </a:solidFill>
                <a:effectLst/>
                <a:latin typeface="Calibri" pitchFamily="34" charset="0"/>
                <a:ea typeface="Calibri" pitchFamily="34" charset="0"/>
                <a:cs typeface="Arial" pitchFamily="34" charset="0"/>
              </a:rPr>
              <a:t>(</a:t>
            </a:r>
            <a:r>
              <a:rPr kumimoji="0" lang="ar-SA" sz="3600" b="1" i="0" u="none" strike="noStrike" cap="none" normalizeH="0" baseline="0" dirty="0" smtClean="0">
                <a:ln>
                  <a:noFill/>
                </a:ln>
                <a:solidFill>
                  <a:srgbClr val="FFFF66"/>
                </a:solidFill>
                <a:effectLst/>
                <a:latin typeface="Calibri" pitchFamily="34" charset="0"/>
                <a:ea typeface="Calibri" pitchFamily="34" charset="0"/>
                <a:cs typeface="Arial" pitchFamily="34" charset="0"/>
              </a:rPr>
              <a:t>      </a:t>
            </a:r>
          </a:p>
          <a:p>
            <a:pPr marL="0" marR="0" lvl="0" indent="254000" algn="ct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dirty="0" smtClean="0">
                <a:ln>
                  <a:noFill/>
                </a:ln>
                <a:solidFill>
                  <a:srgbClr val="FFFF66"/>
                </a:solidFill>
                <a:effectLst/>
                <a:latin typeface="Calibri" pitchFamily="34" charset="0"/>
                <a:ea typeface="Calibri" pitchFamily="34" charset="0"/>
                <a:cs typeface="Arial" pitchFamily="34" charset="0"/>
              </a:rPr>
              <a:t>صححه الحاكم ووافقه الذهبي وصححه الألباني في صحيح الجامع</a:t>
            </a:r>
            <a:r>
              <a:rPr kumimoji="0" lang="en-US" sz="1600" b="1" i="0" u="none" strike="noStrike" cap="none" normalizeH="0" baseline="0" dirty="0" smtClean="0">
                <a:ln>
                  <a:noFill/>
                </a:ln>
                <a:solidFill>
                  <a:srgbClr val="FFFF66"/>
                </a:solidFill>
                <a:effectLst/>
                <a:latin typeface="Calibri" pitchFamily="34" charset="0"/>
                <a:ea typeface="Calibri" pitchFamily="34" charset="0"/>
                <a:cs typeface="Arial" pitchFamily="34" charset="0"/>
              </a:rPr>
              <a:t>...</a:t>
            </a:r>
            <a:endParaRPr kumimoji="0" lang="ar-SA" sz="1600" b="1" i="0" u="none" strike="noStrike" cap="none" normalizeH="0" baseline="0" dirty="0" smtClean="0">
              <a:ln>
                <a:noFill/>
              </a:ln>
              <a:solidFill>
                <a:srgbClr val="FFFF66"/>
              </a:solidFill>
              <a:effectLst/>
              <a:latin typeface="Calibri" pitchFamily="34" charset="0"/>
              <a:ea typeface="Calibri" pitchFamily="34" charset="0"/>
              <a:cs typeface="Arial" pitchFamily="34" charset="0"/>
            </a:endParaRPr>
          </a:p>
          <a:p>
            <a:pPr marL="0" marR="0" lvl="0" indent="254000" algn="ctr" defTabSz="914400" rtl="1"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rgbClr val="FFFF66"/>
              </a:solidFill>
              <a:effectLst/>
              <a:latin typeface="Arial" pitchFamily="34" charset="0"/>
              <a:cs typeface="Arial" pitchFamily="34" charset="0"/>
            </a:endParaRPr>
          </a:p>
        </p:txBody>
      </p:sp>
      <p:sp>
        <p:nvSpPr>
          <p:cNvPr id="3" name="مستطيل 2"/>
          <p:cNvSpPr/>
          <p:nvPr/>
        </p:nvSpPr>
        <p:spPr>
          <a:xfrm>
            <a:off x="827584" y="3140968"/>
            <a:ext cx="6984776" cy="2554545"/>
          </a:xfrm>
          <a:prstGeom prst="rect">
            <a:avLst/>
          </a:prstGeom>
        </p:spPr>
        <p:txBody>
          <a:bodyPr wrap="square">
            <a:spAutoFit/>
          </a:bodyPr>
          <a:lstStyle/>
          <a:p>
            <a:r>
              <a:rPr lang="ar-SA" sz="3600" b="1" dirty="0" smtClean="0">
                <a:solidFill>
                  <a:srgbClr val="FFFF66"/>
                </a:solidFill>
              </a:rPr>
              <a:t>(إن هذه الأمة أمة مرحومة عذابها بأيديها فإذا كان يوم القيامة دفع إلى كل رجل من المسلمين رجل من المشركين فيقال</a:t>
            </a:r>
            <a:r>
              <a:rPr lang="en-US" sz="3600" b="1" dirty="0" smtClean="0">
                <a:solidFill>
                  <a:srgbClr val="FFFF66"/>
                </a:solidFill>
              </a:rPr>
              <a:t> : </a:t>
            </a:r>
            <a:r>
              <a:rPr lang="ar-SA" sz="3600" b="1" dirty="0" smtClean="0">
                <a:solidFill>
                  <a:srgbClr val="FFFF66"/>
                </a:solidFill>
              </a:rPr>
              <a:t>هذا فداؤك من النار)</a:t>
            </a:r>
            <a:endParaRPr lang="ar-SA" sz="1600" b="1" dirty="0" smtClean="0">
              <a:solidFill>
                <a:srgbClr val="FFFF66"/>
              </a:solidFill>
            </a:endParaRPr>
          </a:p>
          <a:p>
            <a:r>
              <a:rPr lang="ar-SA" sz="1600" b="1" dirty="0" smtClean="0">
                <a:solidFill>
                  <a:srgbClr val="FFFF66"/>
                </a:solidFill>
              </a:rPr>
              <a:t>تحقيق الألباني (صحيح ) انظر حديث رقم : 2261 في صحيح الجامع</a:t>
            </a:r>
            <a:r>
              <a:rPr lang="en-US" sz="1600" b="1" dirty="0" smtClean="0">
                <a:solidFill>
                  <a:srgbClr val="FFFF66"/>
                </a:solidFill>
              </a:rPr>
              <a:t> .000</a:t>
            </a:r>
            <a:endParaRPr lang="en-US" sz="1600" dirty="0">
              <a:solidFill>
                <a:srgbClr val="FFFF66"/>
              </a:solidFil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7"/>
          <p:cNvSpPr/>
          <p:nvPr/>
        </p:nvSpPr>
        <p:spPr>
          <a:xfrm>
            <a:off x="539552" y="548680"/>
            <a:ext cx="7488832" cy="5632311"/>
          </a:xfrm>
          <a:prstGeom prst="rect">
            <a:avLst/>
          </a:prstGeom>
        </p:spPr>
        <p:txBody>
          <a:bodyPr wrap="square">
            <a:spAutoFit/>
          </a:bodyPr>
          <a:lstStyle/>
          <a:p>
            <a:r>
              <a:rPr lang="ar-SA" sz="3600" dirty="0" smtClean="0">
                <a:solidFill>
                  <a:srgbClr val="FFFF66"/>
                </a:solidFill>
              </a:rPr>
              <a:t>((وَإِن مِّن قَرْيَةٍ إِلَّا نَحْنُ مُهْلِكُوهَا قَبْلَ يَوْمِ ٱلْقِيَـٰمَةِ أَوْ مُعَذِّبُوهَا عَذَابًۭا شَدِيدًۭا ۚ كَانَ ذَ‌ٰلِكَ فِى ٱلْكِتَـٰبِ مَسْطُورًۭا)) </a:t>
            </a:r>
            <a:r>
              <a:rPr lang="ar-SA" sz="1600" dirty="0" smtClean="0">
                <a:solidFill>
                  <a:srgbClr val="FFFF66"/>
                </a:solidFill>
              </a:rPr>
              <a:t>الإسراء 58</a:t>
            </a:r>
            <a:r>
              <a:rPr lang="ar-SA" sz="3600" dirty="0" smtClean="0">
                <a:solidFill>
                  <a:srgbClr val="FFFF66"/>
                </a:solidFill>
              </a:rPr>
              <a:t>,   قال مقاتل : وإن من قرية يقول (وما من قرية) طالحة أو صالحة (إلا نحن مهلكوها قبل يوم القيامة أو معذبوها عذابا شديدا) فأما الصالحة فهلاكها بالموت وأما الطالحة فيأخذها العذاب في الدنيا (كان ذلك) يعنى هلاك الصالحة بالموت وعذاب الطالحة في الدنيا (في الكتاب مسطورا) يعنى في أم الكتاب مكتوبا يعنى اللوح المحفوظ فتموت أو ينزل بها ذلك. </a:t>
            </a:r>
            <a:endParaRPr lang="en-US" sz="3600" dirty="0">
              <a:solidFill>
                <a:srgbClr val="FFFF66"/>
              </a:solidFill>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كتاب الفتن من صحيح البخاري">
  <a:themeElements>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1" eaLnBrk="1" fontAlgn="base" latinLnBrk="0" hangingPunct="1">
          <a:lnSpc>
            <a:spcPct val="100000"/>
          </a:lnSpc>
          <a:spcBef>
            <a:spcPct val="0"/>
          </a:spcBef>
          <a:spcAft>
            <a:spcPct val="0"/>
          </a:spcAft>
          <a:buClrTx/>
          <a:buSzTx/>
          <a:buFontTx/>
          <a:buNone/>
          <a:tabLst/>
          <a:defRPr kumimoji="0" lang="ar-SA" sz="10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1" eaLnBrk="1" fontAlgn="base" latinLnBrk="0" hangingPunct="1">
          <a:lnSpc>
            <a:spcPct val="100000"/>
          </a:lnSpc>
          <a:spcBef>
            <a:spcPct val="0"/>
          </a:spcBef>
          <a:spcAft>
            <a:spcPct val="0"/>
          </a:spcAft>
          <a:buClrTx/>
          <a:buSzTx/>
          <a:buFontTx/>
          <a:buNone/>
          <a:tabLst/>
          <a:defRPr kumimoji="0" lang="ar-SA" sz="10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1233</TotalTime>
  <Words>3007</Words>
  <Application>Microsoft Office PowerPoint</Application>
  <PresentationFormat>عرض على الشاشة (3:4)‏</PresentationFormat>
  <Paragraphs>123</Paragraphs>
  <Slides>53</Slides>
  <Notes>4</Notes>
  <HiddenSlides>0</HiddenSlides>
  <MMClips>0</MMClips>
  <ScaleCrop>false</ScaleCrop>
  <HeadingPairs>
    <vt:vector size="4" baseType="variant">
      <vt:variant>
        <vt:lpstr>سمة</vt:lpstr>
      </vt:variant>
      <vt:variant>
        <vt:i4>1</vt:i4>
      </vt:variant>
      <vt:variant>
        <vt:lpstr>عناوين الشرائح</vt:lpstr>
      </vt:variant>
      <vt:variant>
        <vt:i4>53</vt:i4>
      </vt:variant>
    </vt:vector>
  </HeadingPairs>
  <TitlesOfParts>
    <vt:vector size="54" baseType="lpstr">
      <vt:lpstr>كتاب الفتن من صحيح البخاري</vt:lpstr>
      <vt:lpstr>بِسْمِ اللَّهِ الرَّحْمَنِ الرَّحِيمِ </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قال النَّبِيِّ  "سَتَرَوْنَ بَعْدِي أُمُورًا تُنْكِرُونَهَا” وَقَالَ عَبْدُ اللَّهِ بْنُ زَيْدٍ: قَالَ النَّبِيُّ صَلَّى اللَّهُ عَلَيْهِ وَسَلَّمَ: "اصْبِرُوا حَتَّى تَلْقَوْنِي عَلَى الْحَوْضِ“</vt:lpstr>
      <vt:lpstr>ما لواجب نحو ولاة الأمور ؟؟ حَدَّثَنَا مُسَدَّدٌ حَدَّثَنَا يَحْيَى بْنُ سَعِيدٍ الْقَطَّانُ حَدَّثَنَا الْأَعْمَشُ حَدَّثَنَا زَيْدُ بْنُ وَهْبٍ سَمِعْتُ عَبْدَ اللَّهِ قَالَ: قَالَ لَنَا رَسُولُ اللَّهِ صَلَّى اللَّهُ عَلَيْهِ وَسَلَّمَ: (إِنَّكُمْ سَتَرَوْنَ بَعْدِي أَثَرَةً وَأُمُورًا تُنْكِرُونَهَا) قَالُوا: فَمَا تَأْمُرُنَا يَا رَسُولَ اللَّهِ؟ قَالَ: (أَدُّوا إِلَيْهِمْ حَقَّهُمْ، وَسَلُوا اللَّهَ حَقَّكُمْ) هذا ماأمرنا به من لا ينطق عن الهوا , ولا نرى الأمة إلا خالفت ماأمرها به حبيبنا , فإن عصوا فلابد من العقاب ,وهذا العقاب إنما هو رحمة من الرحيم بهذه الأمة</vt:lpstr>
      <vt:lpstr>الشريحة 15</vt:lpstr>
      <vt:lpstr>كيف يسألون الله حقهم؟</vt:lpstr>
      <vt:lpstr> عَنْ ابْنِ عَبَّاسٍ عَنْ النَّبِيِّ صَلَّى اللَّهُ عَلَيْهِ وَسَلَّمَ قَالَ: (مَنْ كَرِهَ مِنْ أَمِيرِهِ شَيْئًا فَلْيَصْبِرْ؛ فَإِنَّهُ مَنْ خَرَجَ مِنْ السُّلْطَانِ شِبْرًا؛ مَاتَ مِيتَةً جَاهِلِيَّةً).</vt:lpstr>
      <vt:lpstr>الشريحة 18</vt:lpstr>
      <vt:lpstr>قَالَ أَبُو هُرَيْرَةَ: سَمِعْتُ الصَّادِقَ الْمَصْدُوقَ يَقُولُ:  (هَلَكَةُ أُمَّتِي عَلَى يَدَيْ غِلْمَةٍ مِنْ قُرَيْشٍ) </vt:lpstr>
      <vt:lpstr>الشريحة 20</vt:lpstr>
      <vt:lpstr>الشريحة 21</vt:lpstr>
      <vt:lpstr>أَشْرَفَ النَّبِيُّ  عَلَى أُطُمٍ مِنْ آطَامِ الْمَدِينَةِ فَقَالَ: (هَلْ تَرَوْنَ مَا أَرَى؟) قَالُوا: لا، قَالَ: (فَإِنِّي لأَرَى الْفِتَنَ تَقَعُ خِلالَ بُيُوتِكُمْ كَوَقْعِ الْقَطْرِ). وأما الفتن التي أخبر بها النبي  في أحاديثه، وأن أمته سوف تبتلى بالكثير منها، وأنها ترسل عليها إرسال القطر فهي من قبيل الاختبار والامتحان؛ ليتبين حال الإنسان فيها من الخير والشر وتعلقه بها، كما يوجد فيها بعض المعاني الأخرى المذكورة عند أهل اللغة من القتل والاختلاف والعذاب وتغير الأحوال والأزمنة. </vt:lpstr>
      <vt:lpstr>الشريحة 23</vt:lpstr>
      <vt:lpstr>الشريحة 24</vt:lpstr>
      <vt:lpstr>الشريحة 25</vt:lpstr>
      <vt:lpstr>الشريحة 26</vt:lpstr>
      <vt:lpstr>الشريحة 27</vt:lpstr>
      <vt:lpstr>الشريحة 28</vt:lpstr>
      <vt:lpstr>العلامات الدالة على ظهور الفتن حَدَّثَنَا عَيَّاشُ بْنُ الْوَلِيدِ أَخْبَرَنَا عَبْدُ الأَعْلَى حَدَّثَنَا مَعْمَرٌ عَنْ الزُّهْرِيِّ عَنْ سَعِيدٍ عَنْ أَبِي هُرَيْرَةَ عَنْ النَّبِيِّ  قَالَ: (يَتَقَارَبُ الزَّمَانُ، وَيَنْقُصُ الْعَلم، وَيُلْقَى الشُّحُّ، وَتَظْهَرُ الْفِتَنُ، وَيَكْثُرُ الْهَرْجُ) قَالُوا: يَا رَسُولَ اللَّهِ! أَيُّمَا هُوَ؟ قَالَ: (الْقَتْلُ الْقَتْلُ) وَقَالَ شُعَيْبٌ وَيُونُسُ وَاللَّيْثُ وَابْنُ أَخِي الزُّهْرِيِّ عَنْ الزُّهْرِيِّ عَنْ حُمَيْدٍ عَنْ أَبِي هُرَيْرَةَ عَنْ النَّبِيِّ .</vt:lpstr>
      <vt:lpstr>الشريحة 30</vt:lpstr>
      <vt:lpstr>الشريحة 31</vt:lpstr>
      <vt:lpstr>الشريحة 32</vt:lpstr>
      <vt:lpstr>الشريحة 33</vt:lpstr>
      <vt:lpstr>الشريحة 34</vt:lpstr>
      <vt:lpstr>الشريحة 35</vt:lpstr>
      <vt:lpstr>الشريحة 36</vt:lpstr>
      <vt:lpstr>الشريحة 37</vt:lpstr>
      <vt:lpstr>الشريحة 38</vt:lpstr>
      <vt:lpstr>الشريحة 39</vt:lpstr>
      <vt:lpstr>الشريحة 40</vt:lpstr>
      <vt:lpstr> قَالِ النَّبِيِّ صَلَّى اللَّهُ عَلَيْهِ وَسَلَّمَ  لَا تَرْجِعُوا بَعْدِي كُفَّارًا يَضْرِبُ بَعْضُكُمْ رِقَابَ بَعْضٍ.” </vt:lpstr>
      <vt:lpstr>من الحلول &gt;&gt;وهذا الذي قاله أبو بكرة</vt:lpstr>
      <vt:lpstr>الشريحة 43</vt:lpstr>
      <vt:lpstr>الشريحة 44</vt:lpstr>
      <vt:lpstr>الشريحة 45</vt:lpstr>
      <vt:lpstr>الشريحة 46</vt:lpstr>
      <vt:lpstr>الشريحة 47</vt:lpstr>
      <vt:lpstr>الشريحة 48</vt:lpstr>
      <vt:lpstr>الشريحة 49</vt:lpstr>
      <vt:lpstr>الشريحة 50</vt:lpstr>
      <vt:lpstr>الشريحة 51</vt:lpstr>
      <vt:lpstr>الشريحة 52</vt:lpstr>
      <vt:lpstr>خـــــــاتمة</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أم هاني</dc:creator>
  <cp:lastModifiedBy>user</cp:lastModifiedBy>
  <cp:revision>135</cp:revision>
  <dcterms:created xsi:type="dcterms:W3CDTF">2011-03-07T17:19:20Z</dcterms:created>
  <dcterms:modified xsi:type="dcterms:W3CDTF">2011-12-12T04:38:16Z</dcterms:modified>
</cp:coreProperties>
</file>