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0" r:id="rId4"/>
    <p:sldId id="289" r:id="rId5"/>
    <p:sldId id="290" r:id="rId6"/>
    <p:sldId id="287" r:id="rId7"/>
    <p:sldId id="288" r:id="rId8"/>
    <p:sldId id="284" r:id="rId9"/>
    <p:sldId id="286" r:id="rId10"/>
    <p:sldId id="285" r:id="rId11"/>
    <p:sldId id="282" r:id="rId12"/>
    <p:sldId id="283" r:id="rId13"/>
    <p:sldId id="280" r:id="rId14"/>
    <p:sldId id="281" r:id="rId15"/>
    <p:sldId id="278" r:id="rId16"/>
    <p:sldId id="279" r:id="rId17"/>
    <p:sldId id="276" r:id="rId18"/>
    <p:sldId id="277" r:id="rId19"/>
    <p:sldId id="274" r:id="rId20"/>
    <p:sldId id="275" r:id="rId21"/>
    <p:sldId id="272" r:id="rId22"/>
    <p:sldId id="273" r:id="rId23"/>
    <p:sldId id="270" r:id="rId24"/>
    <p:sldId id="271" r:id="rId25"/>
    <p:sldId id="268" r:id="rId26"/>
    <p:sldId id="269" r:id="rId27"/>
    <p:sldId id="267" r:id="rId28"/>
    <p:sldId id="265" r:id="rId29"/>
    <p:sldId id="266" r:id="rId30"/>
    <p:sldId id="264" r:id="rId31"/>
    <p:sldId id="262" r:id="rId32"/>
    <p:sldId id="263" r:id="rId33"/>
    <p:sldId id="261" r:id="rId34"/>
    <p:sldId id="259" r:id="rId35"/>
    <p:sldId id="293" r:id="rId36"/>
    <p:sldId id="294" r:id="rId37"/>
    <p:sldId id="296" r:id="rId38"/>
    <p:sldId id="297" r:id="rId39"/>
    <p:sldId id="298" r:id="rId40"/>
    <p:sldId id="299" r:id="rId41"/>
    <p:sldId id="300" r:id="rId42"/>
    <p:sldId id="301" r:id="rId43"/>
    <p:sldId id="291" r:id="rId44"/>
    <p:sldId id="305" r:id="rId45"/>
    <p:sldId id="306" r:id="rId46"/>
    <p:sldId id="304" r:id="rId47"/>
    <p:sldId id="303" r:id="rId48"/>
    <p:sldId id="307" r:id="rId49"/>
    <p:sldId id="308" r:id="rId50"/>
    <p:sldId id="309" r:id="rId51"/>
    <p:sldId id="310" r:id="rId52"/>
    <p:sldId id="313" r:id="rId53"/>
    <p:sldId id="374" r:id="rId54"/>
    <p:sldId id="312" r:id="rId55"/>
    <p:sldId id="375" r:id="rId56"/>
    <p:sldId id="311" r:id="rId57"/>
    <p:sldId id="376" r:id="rId58"/>
    <p:sldId id="302" r:id="rId59"/>
    <p:sldId id="314" r:id="rId60"/>
    <p:sldId id="316" r:id="rId61"/>
    <p:sldId id="317" r:id="rId62"/>
    <p:sldId id="319" r:id="rId63"/>
    <p:sldId id="320" r:id="rId64"/>
    <p:sldId id="377" r:id="rId65"/>
    <p:sldId id="318" r:id="rId66"/>
    <p:sldId id="321" r:id="rId67"/>
    <p:sldId id="378" r:id="rId68"/>
    <p:sldId id="315" r:id="rId69"/>
    <p:sldId id="324" r:id="rId70"/>
    <p:sldId id="323" r:id="rId71"/>
    <p:sldId id="322" r:id="rId72"/>
    <p:sldId id="326" r:id="rId73"/>
    <p:sldId id="327" r:id="rId74"/>
    <p:sldId id="328" r:id="rId75"/>
    <p:sldId id="329" r:id="rId76"/>
    <p:sldId id="331" r:id="rId77"/>
    <p:sldId id="330" r:id="rId78"/>
    <p:sldId id="325" r:id="rId79"/>
    <p:sldId id="332" r:id="rId80"/>
    <p:sldId id="333" r:id="rId81"/>
    <p:sldId id="334" r:id="rId82"/>
    <p:sldId id="379" r:id="rId83"/>
    <p:sldId id="335" r:id="rId84"/>
    <p:sldId id="336" r:id="rId85"/>
    <p:sldId id="337" r:id="rId86"/>
    <p:sldId id="380" r:id="rId87"/>
    <p:sldId id="338" r:id="rId88"/>
    <p:sldId id="339" r:id="rId89"/>
    <p:sldId id="381" r:id="rId90"/>
    <p:sldId id="340" r:id="rId91"/>
    <p:sldId id="382" r:id="rId92"/>
    <p:sldId id="341" r:id="rId93"/>
    <p:sldId id="342" r:id="rId94"/>
    <p:sldId id="383" r:id="rId95"/>
    <p:sldId id="343" r:id="rId96"/>
    <p:sldId id="344" r:id="rId97"/>
    <p:sldId id="384" r:id="rId98"/>
    <p:sldId id="346" r:id="rId99"/>
    <p:sldId id="387" r:id="rId100"/>
    <p:sldId id="347" r:id="rId101"/>
    <p:sldId id="385" r:id="rId102"/>
    <p:sldId id="386" r:id="rId10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2B14"/>
    <a:srgbClr val="583B1C"/>
    <a:srgbClr val="713E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EAC5F3F-3CDA-4952-A377-05B4B2AD21F9}" type="datetimeFigureOut">
              <a:rPr lang="ar-SA" smtClean="0"/>
              <a:pPr/>
              <a:t>16/06/32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EAC5F3F-3CDA-4952-A377-05B4B2AD21F9}" type="datetimeFigureOut">
              <a:rPr lang="ar-SA" smtClean="0"/>
              <a:pPr/>
              <a:t>16/06/32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EAC5F3F-3CDA-4952-A377-05B4B2AD21F9}" type="datetimeFigureOut">
              <a:rPr lang="ar-SA" smtClean="0"/>
              <a:pPr/>
              <a:t>16/06/32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EAC5F3F-3CDA-4952-A377-05B4B2AD21F9}" type="datetimeFigureOut">
              <a:rPr lang="ar-SA" smtClean="0"/>
              <a:pPr/>
              <a:t>16/06/32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EAC5F3F-3CDA-4952-A377-05B4B2AD21F9}" type="datetimeFigureOut">
              <a:rPr lang="ar-SA" smtClean="0"/>
              <a:pPr/>
              <a:t>16/06/32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EAC5F3F-3CDA-4952-A377-05B4B2AD21F9}" type="datetimeFigureOut">
              <a:rPr lang="ar-SA" smtClean="0"/>
              <a:pPr/>
              <a:t>16/06/32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EAC5F3F-3CDA-4952-A377-05B4B2AD21F9}" type="datetimeFigureOut">
              <a:rPr lang="ar-SA" smtClean="0"/>
              <a:pPr/>
              <a:t>16/06/32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EAC5F3F-3CDA-4952-A377-05B4B2AD21F9}" type="datetimeFigureOut">
              <a:rPr lang="ar-SA" smtClean="0"/>
              <a:pPr/>
              <a:t>16/06/32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EAC5F3F-3CDA-4952-A377-05B4B2AD21F9}" type="datetimeFigureOut">
              <a:rPr lang="ar-SA" smtClean="0"/>
              <a:pPr/>
              <a:t>16/06/32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EAC5F3F-3CDA-4952-A377-05B4B2AD21F9}" type="datetimeFigureOut">
              <a:rPr lang="ar-SA" smtClean="0"/>
              <a:pPr/>
              <a:t>16/06/32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EAC5F3F-3CDA-4952-A377-05B4B2AD21F9}" type="datetimeFigureOut">
              <a:rPr lang="ar-SA" smtClean="0"/>
              <a:pPr/>
              <a:t>16/06/32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BB7147F-B2D5-41CE-80D9-E26728BDBD1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EAC5F3F-3CDA-4952-A377-05B4B2AD21F9}" type="datetimeFigureOut">
              <a:rPr lang="ar-SA" smtClean="0"/>
              <a:pPr/>
              <a:t>16/06/32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BB7147F-B2D5-41CE-80D9-E26728BDBD1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quran.al-islam.com/Display/Display.asp?l=arb&amp;nType=1&amp;nSora=9%20&amp;nAya=23%20" TargetMode="External"/><Relationship Id="rId4" Type="http://schemas.openxmlformats.org/officeDocument/2006/relationships/image" Target="../media/image3.gif"/></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4" name="عنوان 3"/>
          <p:cNvSpPr>
            <a:spLocks noGrp="1"/>
          </p:cNvSpPr>
          <p:nvPr>
            <p:ph type="ctrTitle"/>
          </p:nvPr>
        </p:nvSpPr>
        <p:spPr>
          <a:xfrm>
            <a:off x="2483768" y="0"/>
            <a:ext cx="6336704" cy="1124744"/>
          </a:xfrm>
        </p:spPr>
        <p:txBody>
          <a:bodyPr>
            <a:noAutofit/>
          </a:bodyPr>
          <a:lstStyle/>
          <a:p>
            <a:pPr algn="r"/>
            <a:r>
              <a:rPr lang="ar-SA" sz="5400" dirty="0" smtClean="0">
                <a:solidFill>
                  <a:srgbClr val="FFC000"/>
                </a:solidFill>
                <a:effectLst>
                  <a:glow rad="101600">
                    <a:schemeClr val="tx1">
                      <a:alpha val="60000"/>
                    </a:schemeClr>
                  </a:glow>
                </a:effectLst>
                <a:cs typeface="DecoType Naskh Variants" pitchFamily="2" charset="-78"/>
              </a:rPr>
              <a:t>بسم الله الرحمن الرحيم</a:t>
            </a:r>
            <a:endParaRPr lang="ar-SA" sz="5400" dirty="0">
              <a:solidFill>
                <a:srgbClr val="FFC000"/>
              </a:solidFill>
              <a:effectLst>
                <a:glow rad="101600">
                  <a:schemeClr val="tx1">
                    <a:alpha val="60000"/>
                  </a:schemeClr>
                </a:glow>
              </a:effectLst>
              <a:cs typeface="DecoType Naskh Variants" pitchFamily="2" charset="-78"/>
            </a:endParaRPr>
          </a:p>
        </p:txBody>
      </p:sp>
      <p:sp>
        <p:nvSpPr>
          <p:cNvPr id="6" name="مستطيل 5"/>
          <p:cNvSpPr/>
          <p:nvPr/>
        </p:nvSpPr>
        <p:spPr>
          <a:xfrm>
            <a:off x="4932040" y="980728"/>
            <a:ext cx="3888432" cy="3970318"/>
          </a:xfrm>
          <a:prstGeom prst="rect">
            <a:avLst/>
          </a:prstGeom>
        </p:spPr>
        <p:txBody>
          <a:bodyPr wrap="square">
            <a:spAutoFit/>
          </a:bodyPr>
          <a:lstStyle/>
          <a:p>
            <a:pPr algn="justLow"/>
            <a:r>
              <a:rPr lang="ar-SA" sz="3600" b="1" dirty="0" smtClean="0">
                <a:solidFill>
                  <a:srgbClr val="FFC000"/>
                </a:solidFill>
                <a:effectLst>
                  <a:glow rad="101600">
                    <a:schemeClr val="tx1">
                      <a:alpha val="60000"/>
                    </a:schemeClr>
                  </a:glow>
                </a:effectLst>
                <a:cs typeface="DecoType Naskh Variants" pitchFamily="2" charset="-78"/>
              </a:rPr>
              <a:t>الحمد لله , نحمده ونستعينه ونستغفره ونعوذ بالله من شرور أنفسنا ومن سيئات أعمالنا من يهده الله فلا مضل له ومن يضلل فلا هادي له وأشهد أن لا  إله إلا الله وحده لا شريك له وأشهد أن محمدا عبده ورسوله.</a:t>
            </a:r>
            <a:endParaRPr lang="ar-SA" sz="3600" dirty="0">
              <a:solidFill>
                <a:srgbClr val="FFC000"/>
              </a:solidFill>
              <a:effectLst>
                <a:glow rad="101600">
                  <a:schemeClr val="tx1">
                    <a:alpha val="60000"/>
                  </a:schemeClr>
                </a:glow>
              </a:effectLst>
              <a:cs typeface="DecoType Naskh Variants" pitchFamily="2" charset="-78"/>
            </a:endParaRP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4788024" y="230451"/>
            <a:ext cx="4176464"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وقال البخاري قوله: {</a:t>
            </a:r>
            <a:r>
              <a:rPr kumimoji="0" lang="ar-SA" sz="32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وقاتلوهم حتى لا تكون فتنة</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عن ابن عمر قال: أتاه رجلان في فتنة ابن الزبير فقالا: إن الناس ضيعوا وأنت ابن عمر وصاحب النبي صلى اللّه عليه وسلم فما يمنعك أن تخرج؟ فقال: يمنعني أن اللّه حرم دم أخي. قالا: ألم يقل اللّه: {</a:t>
            </a:r>
            <a:r>
              <a:rPr kumimoji="0" lang="ar-SA" sz="32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وقاتلوهم حتى لا تكون فتنة</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فقال: قاتلنا حتى لم تكن فتنة وكان الدين للّه، وأنتم تريدون أن تقاتلوا حتى تكون فتنة وحتى يكون الدين لغير اللّه.</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ابن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كثير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ـ</a:t>
            </a:r>
            <a:r>
              <a:rPr kumimoji="0" lang="ar-SA" sz="3200" b="1" i="0" u="none" strike="noStrike" cap="none" normalizeH="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وهذا هو حال المسلمين اليوم !!   ـ</a:t>
            </a:r>
            <a:endParaRPr kumimoji="0" lang="ar-SA"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5601"/>
                                        </p:tgtEl>
                                        <p:attrNameLst>
                                          <p:attrName>style.visibility</p:attrName>
                                        </p:attrNameLst>
                                      </p:cBhvr>
                                      <p:to>
                                        <p:strVal val="visible"/>
                                      </p:to>
                                    </p:set>
                                    <p:anim calcmode="lin" valueType="num">
                                      <p:cBhvr>
                                        <p:cTn id="7" dur="1000" fill="hold"/>
                                        <p:tgtEl>
                                          <p:spTgt spid="25601"/>
                                        </p:tgtEl>
                                        <p:attrNameLst>
                                          <p:attrName>ppt_w</p:attrName>
                                        </p:attrNameLst>
                                      </p:cBhvr>
                                      <p:tavLst>
                                        <p:tav tm="0">
                                          <p:val>
                                            <p:strVal val="#ppt_w*0.70"/>
                                          </p:val>
                                        </p:tav>
                                        <p:tav tm="100000">
                                          <p:val>
                                            <p:strVal val="#ppt_w"/>
                                          </p:val>
                                        </p:tav>
                                      </p:tavLst>
                                    </p:anim>
                                    <p:anim calcmode="lin" valueType="num">
                                      <p:cBhvr>
                                        <p:cTn id="8" dur="1000" fill="hold"/>
                                        <p:tgtEl>
                                          <p:spTgt spid="25601"/>
                                        </p:tgtEl>
                                        <p:attrNameLst>
                                          <p:attrName>ppt_h</p:attrName>
                                        </p:attrNameLst>
                                      </p:cBhvr>
                                      <p:tavLst>
                                        <p:tav tm="0">
                                          <p:val>
                                            <p:strVal val="#ppt_h"/>
                                          </p:val>
                                        </p:tav>
                                        <p:tav tm="100000">
                                          <p:val>
                                            <p:strVal val="#ppt_h"/>
                                          </p:val>
                                        </p:tav>
                                      </p:tavLst>
                                    </p:anim>
                                    <p:animEffect transition="in" filter="fade">
                                      <p:cBhvr>
                                        <p:cTn id="9" dur="1000"/>
                                        <p:tgtEl>
                                          <p:spTgt spid="256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1" grpId="0"/>
    </p:bldLst>
  </p:timing>
</p:sld>
</file>

<file path=ppt/slides/slide10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4449" name="Rectangle 1"/>
          <p:cNvSpPr>
            <a:spLocks noChangeArrowheads="1"/>
          </p:cNvSpPr>
          <p:nvPr/>
        </p:nvSpPr>
        <p:spPr bwMode="auto">
          <a:xfrm>
            <a:off x="4716016" y="188640"/>
            <a:ext cx="442798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100000"/>
              </a:lnSpc>
              <a:spcBef>
                <a:spcPct val="0"/>
              </a:spcBef>
              <a:spcAft>
                <a:spcPct val="0"/>
              </a:spcAft>
              <a:buClrTx/>
              <a:buSzTx/>
              <a:buFontTx/>
              <a:buNone/>
              <a:tabLst/>
            </a:pPr>
            <a:r>
              <a:rPr lang="ar-SA" sz="2800" b="1" dirty="0" smtClean="0">
                <a:solidFill>
                  <a:schemeClr val="bg1">
                    <a:lumMod val="85000"/>
                  </a:schemeClr>
                </a:solidFill>
                <a:latin typeface="Calibri" pitchFamily="34" charset="0"/>
                <a:ea typeface="Times New Roman" pitchFamily="18" charset="0"/>
                <a:cs typeface="AL-Mateen" pitchFamily="2" charset="-78"/>
              </a:rPr>
              <a:t>1</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ـ</a:t>
            </a:r>
            <a:r>
              <a:rPr kumimoji="0" lang="ar-SA" sz="2800" b="1" i="0" u="none" strike="noStrike" cap="none" normalizeH="0" dirty="0" smtClean="0">
                <a:ln>
                  <a:noFill/>
                </a:ln>
                <a:solidFill>
                  <a:schemeClr val="bg1">
                    <a:lumMod val="85000"/>
                  </a:schemeClr>
                </a:solidFill>
                <a:effectLst/>
                <a:latin typeface="Calibri" pitchFamily="34" charset="0"/>
                <a:ea typeface="Times New Roman" pitchFamily="18" charset="0"/>
                <a:cs typeface="AL-Mateen" pitchFamily="2" charset="-78"/>
              </a:rPr>
              <a:t> </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وجوب الاقتداء بالصالحين في الاقتداء بهم في الصالحات.</a:t>
            </a:r>
            <a:endParaRPr kumimoji="0" lang="en-US"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2ـ حرمة موالاة الكافرين ووجوب معاداتهم ولو كانوا أقرب قريب.</a:t>
            </a:r>
            <a:endParaRPr kumimoji="0" lang="en-US"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3ـ</a:t>
            </a:r>
            <a:r>
              <a:rPr kumimoji="0" lang="ar-SA" sz="2800" b="1" i="0" u="none" strike="noStrike" cap="none" normalizeH="0" dirty="0" smtClean="0">
                <a:ln>
                  <a:noFill/>
                </a:ln>
                <a:solidFill>
                  <a:schemeClr val="bg1">
                    <a:lumMod val="85000"/>
                  </a:schemeClr>
                </a:solidFill>
                <a:effectLst/>
                <a:latin typeface="Calibri" pitchFamily="34" charset="0"/>
                <a:ea typeface="Times New Roman" pitchFamily="18" charset="0"/>
                <a:cs typeface="AL-Mateen" pitchFamily="2" charset="-78"/>
              </a:rPr>
              <a:t> </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كل عداوة وبغضاء تنتهي برجوع العبد إلى الإِيمان والتوحيد بعد الكفر والشرك.</a:t>
            </a:r>
            <a:endParaRPr kumimoji="0" lang="en-US"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4ـ</a:t>
            </a:r>
            <a:r>
              <a:rPr kumimoji="0" lang="ar-SA" sz="2800" b="1" i="0" u="none" strike="noStrike" cap="none" normalizeH="0" dirty="0" smtClean="0">
                <a:ln>
                  <a:noFill/>
                </a:ln>
                <a:solidFill>
                  <a:schemeClr val="bg1">
                    <a:lumMod val="85000"/>
                  </a:schemeClr>
                </a:solidFill>
                <a:effectLst/>
                <a:latin typeface="Calibri" pitchFamily="34" charset="0"/>
                <a:ea typeface="Times New Roman" pitchFamily="18" charset="0"/>
                <a:cs typeface="AL-Mateen" pitchFamily="2" charset="-78"/>
              </a:rPr>
              <a:t> </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لا يجوز الاقتداء في غير الحق والمعروف فإذا أخطأ العبد الصالح فلا يتابع على الخطأ.</a:t>
            </a:r>
            <a:endPar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ذلك فيأثمون للسببية في ذلك</a:t>
            </a:r>
            <a:r>
              <a:rPr kumimoji="0" lang="ar-SA" sz="28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   الجزائري</a:t>
            </a:r>
            <a:r>
              <a:rPr kumimoji="0" lang="en-US"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rPr>
              <a:t> </a:t>
            </a:r>
          </a:p>
        </p:txBody>
      </p:sp>
      <p:sp>
        <p:nvSpPr>
          <p:cNvPr id="3" name="مستطيل 2"/>
          <p:cNvSpPr/>
          <p:nvPr/>
        </p:nvSpPr>
        <p:spPr>
          <a:xfrm>
            <a:off x="899592" y="2996952"/>
            <a:ext cx="3240360" cy="954107"/>
          </a:xfrm>
          <a:prstGeom prst="rect">
            <a:avLst/>
          </a:prstGeom>
        </p:spPr>
        <p:txBody>
          <a:bodyPr wrap="square">
            <a:spAutoFit/>
          </a:bodyPr>
          <a:lstStyle/>
          <a:p>
            <a:pPr lvl="0" algn="l" fontAlgn="base">
              <a:spcBef>
                <a:spcPct val="0"/>
              </a:spcBef>
              <a:spcAft>
                <a:spcPct val="0"/>
              </a:spcAft>
            </a:pPr>
            <a:r>
              <a:rPr lang="ar-SA" sz="2800" b="1" dirty="0" smtClean="0">
                <a:solidFill>
                  <a:schemeClr val="accent6"/>
                </a:solidFill>
                <a:effectLst>
                  <a:glow rad="101600">
                    <a:schemeClr val="tx1">
                      <a:alpha val="60000"/>
                    </a:schemeClr>
                  </a:glow>
                </a:effectLst>
                <a:latin typeface="Arial" pitchFamily="34" charset="0"/>
                <a:ea typeface="Calibri" pitchFamily="34" charset="0"/>
                <a:cs typeface="AL-Mateen" pitchFamily="2" charset="-78"/>
              </a:rPr>
              <a:t>كيف نعيش تحت ظل هذه الآية فنعرف منها كيف ننجو من الفتن</a:t>
            </a:r>
            <a:endParaRPr lang="en-US" sz="2800" dirty="0" smtClean="0">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grpId="0" nodeType="clickEffect">
                                  <p:stCondLst>
                                    <p:cond delay="0"/>
                                  </p:stCondLst>
                                  <p:childTnLst>
                                    <p:set>
                                      <p:cBhvr>
                                        <p:cTn id="17" dur="1" fill="hold">
                                          <p:stCondLst>
                                            <p:cond delay="0"/>
                                          </p:stCondLst>
                                        </p:cTn>
                                        <p:tgtEl>
                                          <p:spTgt spid="104449"/>
                                        </p:tgtEl>
                                        <p:attrNameLst>
                                          <p:attrName>style.visibility</p:attrName>
                                        </p:attrNameLst>
                                      </p:cBhvr>
                                      <p:to>
                                        <p:strVal val="visible"/>
                                      </p:to>
                                    </p:set>
                                    <p:anim calcmode="lin" valueType="num">
                                      <p:cBhvr>
                                        <p:cTn id="18" dur="1000" fill="hold"/>
                                        <p:tgtEl>
                                          <p:spTgt spid="104449"/>
                                        </p:tgtEl>
                                        <p:attrNameLst>
                                          <p:attrName>ppt_x</p:attrName>
                                        </p:attrNameLst>
                                      </p:cBhvr>
                                      <p:tavLst>
                                        <p:tav tm="0">
                                          <p:val>
                                            <p:strVal val="#ppt_x-.2"/>
                                          </p:val>
                                        </p:tav>
                                        <p:tav tm="100000">
                                          <p:val>
                                            <p:strVal val="#ppt_x"/>
                                          </p:val>
                                        </p:tav>
                                      </p:tavLst>
                                    </p:anim>
                                    <p:anim calcmode="lin" valueType="num">
                                      <p:cBhvr>
                                        <p:cTn id="19" dur="1000" fill="hold"/>
                                        <p:tgtEl>
                                          <p:spTgt spid="104449"/>
                                        </p:tgtEl>
                                        <p:attrNameLst>
                                          <p:attrName>ppt_y</p:attrName>
                                        </p:attrNameLst>
                                      </p:cBhvr>
                                      <p:tavLst>
                                        <p:tav tm="0">
                                          <p:val>
                                            <p:strVal val="#ppt_y"/>
                                          </p:val>
                                        </p:tav>
                                        <p:tav tm="100000">
                                          <p:val>
                                            <p:strVal val="#ppt_y"/>
                                          </p:val>
                                        </p:tav>
                                      </p:tavLst>
                                    </p:anim>
                                    <p:animEffect transition="in" filter="wipe(right)" prLst="gradientSize: 0.1">
                                      <p:cBhvr>
                                        <p:cTn id="20" dur="1000"/>
                                        <p:tgtEl>
                                          <p:spTgt spid="104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49" grpId="0"/>
      <p:bldP spid="3" grpId="0"/>
    </p:bldLst>
  </p:timing>
</p:sld>
</file>

<file path=ppt/slides/slide10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4449" name="Rectangle 1"/>
          <p:cNvSpPr>
            <a:spLocks noChangeArrowheads="1"/>
          </p:cNvSpPr>
          <p:nvPr/>
        </p:nvSpPr>
        <p:spPr bwMode="auto">
          <a:xfrm>
            <a:off x="4716016" y="476672"/>
            <a:ext cx="4427984"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100000"/>
              </a:lnSpc>
              <a:spcBef>
                <a:spcPct val="0"/>
              </a:spcBef>
              <a:spcAft>
                <a:spcPct val="0"/>
              </a:spcAft>
              <a:buClrTx/>
              <a:buSzTx/>
              <a:buFontTx/>
              <a:buNone/>
              <a:tabLst/>
            </a:pPr>
            <a:r>
              <a:rPr lang="ar-SA" sz="3200" b="1" dirty="0" smtClean="0">
                <a:latin typeface="Calibri" pitchFamily="34" charset="0"/>
                <a:ea typeface="Times New Roman" pitchFamily="18" charset="0"/>
                <a:cs typeface="AL-Mateen" pitchFamily="2" charset="-78"/>
              </a:rPr>
              <a:t> </a:t>
            </a: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5ـ</a:t>
            </a:r>
            <a:r>
              <a:rPr kumimoji="0" lang="ar-SA" sz="3200" b="1" i="0" u="none" strike="noStrike" cap="none" normalizeH="0" dirty="0" smtClean="0">
                <a:ln>
                  <a:noFill/>
                </a:ln>
                <a:solidFill>
                  <a:schemeClr val="bg1">
                    <a:lumMod val="85000"/>
                  </a:schemeClr>
                </a:solidFill>
                <a:effectLst/>
                <a:latin typeface="Arial" pitchFamily="34" charset="0"/>
                <a:ea typeface="Times New Roman" pitchFamily="18" charset="0"/>
                <a:cs typeface="AL-Mateen" pitchFamily="2" charset="-78"/>
              </a:rPr>
              <a:t> </a:t>
            </a: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وجوب تقوية المؤمنين بكل أسباب القوة لأمرين الأول خشية أن يغلبهم الكافرون فيفتنوهم في دينهم ويردوهم إلى الكفر والثاني حتى لا يظن الكافرون الغالبون أنه معلى حق بسبب ظهورهم على المسلمين فيزدادوا كفراً فيكون المسلمون سبباً في ذلك فيأثمون للسببية في ذلك.   </a:t>
            </a: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الجزائري</a:t>
            </a:r>
            <a:r>
              <a:rPr kumimoji="0" lang="en-US" sz="2400" b="0" i="0" u="none" strike="noStrike" cap="none" normalizeH="0" baseline="0" dirty="0" smtClean="0">
                <a:ln>
                  <a:noFill/>
                </a:ln>
                <a:solidFill>
                  <a:schemeClr val="tx1"/>
                </a:solidFill>
                <a:effectLst/>
                <a:latin typeface="Arial" pitchFamily="34" charset="0"/>
                <a:cs typeface="AL-Mateen" pitchFamily="2" charset="-78"/>
              </a:rPr>
              <a:t> </a:t>
            </a:r>
          </a:p>
        </p:txBody>
      </p:sp>
      <p:sp>
        <p:nvSpPr>
          <p:cNvPr id="3" name="مستطيل 2"/>
          <p:cNvSpPr/>
          <p:nvPr/>
        </p:nvSpPr>
        <p:spPr>
          <a:xfrm>
            <a:off x="899592" y="2996952"/>
            <a:ext cx="3240360" cy="954107"/>
          </a:xfrm>
          <a:prstGeom prst="rect">
            <a:avLst/>
          </a:prstGeom>
        </p:spPr>
        <p:txBody>
          <a:bodyPr wrap="square">
            <a:spAutoFit/>
          </a:bodyPr>
          <a:lstStyle/>
          <a:p>
            <a:pPr lvl="0" algn="l" fontAlgn="base">
              <a:spcBef>
                <a:spcPct val="0"/>
              </a:spcBef>
              <a:spcAft>
                <a:spcPct val="0"/>
              </a:spcAft>
            </a:pPr>
            <a:r>
              <a:rPr lang="ar-SA" sz="2800" b="1" dirty="0" smtClean="0">
                <a:solidFill>
                  <a:schemeClr val="accent6"/>
                </a:solidFill>
                <a:effectLst>
                  <a:glow rad="101600">
                    <a:schemeClr val="tx1">
                      <a:alpha val="60000"/>
                    </a:schemeClr>
                  </a:glow>
                </a:effectLst>
                <a:latin typeface="Arial" pitchFamily="34" charset="0"/>
                <a:ea typeface="Calibri" pitchFamily="34" charset="0"/>
                <a:cs typeface="AL-Mateen" pitchFamily="2" charset="-78"/>
              </a:rPr>
              <a:t>كيف نعيش تحت ظل هذه الآية فنعرف منها كيف ننجو من الفتن</a:t>
            </a:r>
            <a:endParaRPr lang="en-US" sz="2800" dirty="0" smtClean="0">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grpId="0" nodeType="clickEffect">
                                  <p:stCondLst>
                                    <p:cond delay="0"/>
                                  </p:stCondLst>
                                  <p:childTnLst>
                                    <p:set>
                                      <p:cBhvr>
                                        <p:cTn id="17" dur="1" fill="hold">
                                          <p:stCondLst>
                                            <p:cond delay="0"/>
                                          </p:stCondLst>
                                        </p:cTn>
                                        <p:tgtEl>
                                          <p:spTgt spid="104449"/>
                                        </p:tgtEl>
                                        <p:attrNameLst>
                                          <p:attrName>style.visibility</p:attrName>
                                        </p:attrNameLst>
                                      </p:cBhvr>
                                      <p:to>
                                        <p:strVal val="visible"/>
                                      </p:to>
                                    </p:set>
                                    <p:anim calcmode="lin" valueType="num">
                                      <p:cBhvr>
                                        <p:cTn id="18" dur="1000" fill="hold"/>
                                        <p:tgtEl>
                                          <p:spTgt spid="104449"/>
                                        </p:tgtEl>
                                        <p:attrNameLst>
                                          <p:attrName>ppt_x</p:attrName>
                                        </p:attrNameLst>
                                      </p:cBhvr>
                                      <p:tavLst>
                                        <p:tav tm="0">
                                          <p:val>
                                            <p:strVal val="#ppt_x-.2"/>
                                          </p:val>
                                        </p:tav>
                                        <p:tav tm="100000">
                                          <p:val>
                                            <p:strVal val="#ppt_x"/>
                                          </p:val>
                                        </p:tav>
                                      </p:tavLst>
                                    </p:anim>
                                    <p:anim calcmode="lin" valueType="num">
                                      <p:cBhvr>
                                        <p:cTn id="19" dur="1000" fill="hold"/>
                                        <p:tgtEl>
                                          <p:spTgt spid="104449"/>
                                        </p:tgtEl>
                                        <p:attrNameLst>
                                          <p:attrName>ppt_y</p:attrName>
                                        </p:attrNameLst>
                                      </p:cBhvr>
                                      <p:tavLst>
                                        <p:tav tm="0">
                                          <p:val>
                                            <p:strVal val="#ppt_y"/>
                                          </p:val>
                                        </p:tav>
                                        <p:tav tm="100000">
                                          <p:val>
                                            <p:strVal val="#ppt_y"/>
                                          </p:val>
                                        </p:tav>
                                      </p:tavLst>
                                    </p:anim>
                                    <p:animEffect transition="in" filter="wipe(right)" prLst="gradientSize: 0.1">
                                      <p:cBhvr>
                                        <p:cTn id="20" dur="1000"/>
                                        <p:tgtEl>
                                          <p:spTgt spid="104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49" grpId="0"/>
      <p:bldP spid="3" grpId="0"/>
    </p:bldLst>
  </p:timing>
</p:sld>
</file>

<file path=ppt/slides/slide10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4" name="مستطيل 3"/>
          <p:cNvSpPr/>
          <p:nvPr/>
        </p:nvSpPr>
        <p:spPr>
          <a:xfrm>
            <a:off x="4572000" y="980728"/>
            <a:ext cx="4572000" cy="3785652"/>
          </a:xfrm>
          <a:prstGeom prst="rect">
            <a:avLst/>
          </a:prstGeom>
        </p:spPr>
        <p:txBody>
          <a:bodyPr>
            <a:spAutoFit/>
          </a:bodyPr>
          <a:lstStyle/>
          <a:p>
            <a:pPr algn="ctr"/>
            <a:r>
              <a:rPr lang="ar-SA" sz="4800" b="1" dirty="0" smtClean="0">
                <a:solidFill>
                  <a:schemeClr val="bg1">
                    <a:lumMod val="85000"/>
                  </a:schemeClr>
                </a:solidFill>
                <a:cs typeface="AL-Mateen" pitchFamily="2" charset="-78"/>
              </a:rPr>
              <a:t>تم بحمد الله وتوفيقه ما أصبت في جمعه وترتيبه من الله وحده المتفضل على عباده وما أخطأت فمن نفسي والشيطان ـ</a:t>
            </a:r>
            <a:endParaRPr lang="ar-SA" sz="4800" dirty="0">
              <a:solidFill>
                <a:schemeClr val="bg1">
                  <a:lumMod val="85000"/>
                </a:schemeClr>
              </a:solidFill>
              <a:cs typeface="AL-Mateen" pitchFamily="2" charset="-78"/>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style.rotation</p:attrName>
                                        </p:attrNameLst>
                                      </p:cBhvr>
                                      <p:tavLst>
                                        <p:tav tm="0">
                                          <p:val>
                                            <p:fltVal val="720"/>
                                          </p:val>
                                        </p:tav>
                                        <p:tav tm="100000">
                                          <p:val>
                                            <p:fltVal val="0"/>
                                          </p:val>
                                        </p:tav>
                                      </p:tavLst>
                                    </p:anim>
                                    <p:anim calcmode="lin" valueType="num">
                                      <p:cBhvr>
                                        <p:cTn id="9" dur="1000" fill="hold"/>
                                        <p:tgtEl>
                                          <p:spTgt spid="4"/>
                                        </p:tgtEl>
                                        <p:attrNameLst>
                                          <p:attrName>ppt_h</p:attrName>
                                        </p:attrNameLst>
                                      </p:cBhvr>
                                      <p:tavLst>
                                        <p:tav tm="0">
                                          <p:val>
                                            <p:fltVal val="0"/>
                                          </p:val>
                                        </p:tav>
                                        <p:tav tm="100000">
                                          <p:val>
                                            <p:strVal val="#ppt_h"/>
                                          </p:val>
                                        </p:tav>
                                      </p:tavLst>
                                    </p:anim>
                                    <p:anim calcmode="lin" valueType="num">
                                      <p:cBhvr>
                                        <p:cTn id="10" dur="1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539552" y="332656"/>
            <a:ext cx="828092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ــ الفتنة ابتلاء واختبار والحق سبحانه</a:t>
            </a:r>
            <a:r>
              <a:rPr kumimoji="0" lang="ar-SA" sz="3200" b="1" i="0" u="none" strike="noStrike" cap="none" normalizeH="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يختبر الإيمان بالفتنة، ويرى الذين يعلنون الإيمان هل يصبرون على ما فيه من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ابتلاءات أم لا؟ فلو كان دخول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الإسلام لا يترتب عليه مجاهدة أهل</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 الأديان الأخرى والشرك ولا يترتب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عليه استشهاد بعض المؤمنين لكان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الأمر مغريا لكثير من الناس بالدخول</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في الإسلام، لكن الله جعل لهم الفتنة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في أن كتب عليهم الجهاد فيقتل منهم</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عدد من الشهداء، وذلك حتى لا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يدخل الدين إلا الصفوة, وليستبين من</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pitchFamily="2" charset="-78"/>
              </a:rPr>
              <a:t> آمن بلسانه ممن آمن بقلبه ولسانه وجوارحه ــ</a:t>
            </a:r>
            <a:endParaRPr kumimoji="0" lang="ar-SA"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pitchFamily="2" charset="-78"/>
            </a:endParaRPr>
          </a:p>
        </p:txBody>
      </p:sp>
    </p:spTree>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4577"/>
                                        </p:tgtEl>
                                        <p:attrNameLst>
                                          <p:attrName>style.visibility</p:attrName>
                                        </p:attrNameLst>
                                      </p:cBhvr>
                                      <p:to>
                                        <p:strVal val="visible"/>
                                      </p:to>
                                    </p:set>
                                    <p:anim calcmode="lin" valueType="num">
                                      <p:cBhvr>
                                        <p:cTn id="7" dur="500" decel="50000" fill="hold">
                                          <p:stCondLst>
                                            <p:cond delay="0"/>
                                          </p:stCondLst>
                                        </p:cTn>
                                        <p:tgtEl>
                                          <p:spTgt spid="2457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457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4577"/>
                                        </p:tgtEl>
                                        <p:attrNameLst>
                                          <p:attrName>ppt_w</p:attrName>
                                        </p:attrNameLst>
                                      </p:cBhvr>
                                      <p:tavLst>
                                        <p:tav tm="0">
                                          <p:val>
                                            <p:strVal val="#ppt_w*.05"/>
                                          </p:val>
                                        </p:tav>
                                        <p:tav tm="100000">
                                          <p:val>
                                            <p:strVal val="#ppt_w"/>
                                          </p:val>
                                        </p:tav>
                                      </p:tavLst>
                                    </p:anim>
                                    <p:anim calcmode="lin" valueType="num">
                                      <p:cBhvr>
                                        <p:cTn id="10" dur="1000" fill="hold"/>
                                        <p:tgtEl>
                                          <p:spTgt spid="2457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457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457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457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45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1043608" y="1988840"/>
            <a:ext cx="3096344" cy="2800767"/>
          </a:xfrm>
          <a:prstGeom prst="rect">
            <a:avLst/>
          </a:prstGeom>
        </p:spPr>
        <p:txBody>
          <a:bodyPr wrap="square">
            <a:spAutoFit/>
          </a:bodyPr>
          <a:lstStyle/>
          <a:p>
            <a:pPr algn="ctr"/>
            <a:r>
              <a:rPr lang="ar-SA" sz="4400" b="1" dirty="0" smtClean="0">
                <a:solidFill>
                  <a:schemeClr val="accent6"/>
                </a:solidFill>
                <a:effectLst>
                  <a:glow rad="101600">
                    <a:schemeClr val="tx1">
                      <a:alpha val="60000"/>
                    </a:schemeClr>
                  </a:glow>
                </a:effectLst>
                <a:cs typeface="DecoType Naskh Variants" pitchFamily="2" charset="-78"/>
              </a:rPr>
              <a:t>كيف نعيش </a:t>
            </a:r>
            <a:r>
              <a:rPr lang="ar-SA" sz="4400" b="1" dirty="0" smtClean="0">
                <a:solidFill>
                  <a:schemeClr val="accent6"/>
                </a:solidFill>
                <a:effectLst>
                  <a:glow rad="101600">
                    <a:schemeClr val="tx1">
                      <a:alpha val="60000"/>
                    </a:schemeClr>
                  </a:glow>
                </a:effectLst>
                <a:cs typeface="DecoType Naskh Variants" pitchFamily="2" charset="-78"/>
              </a:rPr>
              <a:t>تحت </a:t>
            </a:r>
            <a:endParaRPr lang="ar-SA" sz="4400" b="1" dirty="0" smtClean="0">
              <a:solidFill>
                <a:schemeClr val="accent6"/>
              </a:solidFill>
              <a:effectLst>
                <a:glow rad="101600">
                  <a:schemeClr val="tx1">
                    <a:alpha val="60000"/>
                  </a:schemeClr>
                </a:glow>
              </a:effectLst>
              <a:cs typeface="DecoType Naskh Variants" pitchFamily="2" charset="-78"/>
            </a:endParaRPr>
          </a:p>
          <a:p>
            <a:pPr algn="ctr"/>
            <a:r>
              <a:rPr lang="ar-SA" sz="4400" b="1" dirty="0" smtClean="0">
                <a:solidFill>
                  <a:schemeClr val="accent6"/>
                </a:solidFill>
                <a:effectLst>
                  <a:glow rad="101600">
                    <a:schemeClr val="tx1">
                      <a:alpha val="60000"/>
                    </a:schemeClr>
                  </a:glow>
                </a:effectLst>
                <a:cs typeface="DecoType Naskh Variants" pitchFamily="2" charset="-78"/>
              </a:rPr>
              <a:t>ظل </a:t>
            </a:r>
            <a:r>
              <a:rPr lang="ar-SA" sz="4400" b="1" dirty="0" smtClean="0">
                <a:solidFill>
                  <a:schemeClr val="accent6"/>
                </a:solidFill>
                <a:effectLst>
                  <a:glow rad="101600">
                    <a:schemeClr val="tx1">
                      <a:alpha val="60000"/>
                    </a:schemeClr>
                  </a:glow>
                </a:effectLst>
                <a:cs typeface="DecoType Naskh Variants" pitchFamily="2" charset="-78"/>
              </a:rPr>
              <a:t>هذه الآية فنعرف منها كيف ننجو من الفتن  :</a:t>
            </a:r>
            <a:endParaRPr lang="ar-SA" sz="4400" dirty="0">
              <a:solidFill>
                <a:schemeClr val="accent6"/>
              </a:solidFill>
              <a:effectLst>
                <a:glow rad="101600">
                  <a:schemeClr val="tx1">
                    <a:alpha val="60000"/>
                  </a:schemeClr>
                </a:glow>
              </a:effectLst>
              <a:cs typeface="DecoType Naskh Variants" pitchFamily="2" charset="-78"/>
            </a:endParaRPr>
          </a:p>
        </p:txBody>
      </p:sp>
      <p:sp>
        <p:nvSpPr>
          <p:cNvPr id="23553" name="Rectangle 1"/>
          <p:cNvSpPr>
            <a:spLocks noChangeArrowheads="1"/>
          </p:cNvSpPr>
          <p:nvPr/>
        </p:nvSpPr>
        <p:spPr bwMode="auto">
          <a:xfrm>
            <a:off x="4895528" y="666266"/>
            <a:ext cx="3996952" cy="58590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AL-Mateen" pitchFamily="2" charset="-78"/>
              </a:rPr>
              <a:t>1</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-وجوب قتال من يقاتل المسلمين، والكف عمن يكف عن قتالهم وهذا قبل نسخ هذه الآية.</a:t>
            </a:r>
            <a:endParaRPr kumimoji="0" lang="en-US"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2- حرمة الاعتداء في القتال بقتل الأطفال والشيوخ والنساء إلا أن يقاتلن.</a:t>
            </a:r>
            <a:endParaRPr kumimoji="0" lang="en-US"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3- حرمة القتال عند المسجد الحرام أي مكة والحرم إلا أن يبدأ العدو بالقتال فيه فيقاتل.</a:t>
            </a:r>
            <a:endParaRPr kumimoji="0" lang="en-US"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4- الإِسلام يجب ما قبله لقوله تعالى: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Times New Roman" pitchFamily="18" charset="0"/>
                <a:cs typeface="DecoType Naskh Variants" pitchFamily="2" charset="-78"/>
              </a:rPr>
              <a:t>{ فإن انتهوا فإن الله غفور رحيم }.</a:t>
            </a:r>
            <a:endParaRPr kumimoji="0" lang="en-US" sz="2800" b="0" i="0" u="none" strike="noStrike" cap="none" normalizeH="0" baseline="0" dirty="0" smtClean="0">
              <a:ln>
                <a:noFill/>
              </a:ln>
              <a:solidFill>
                <a:srgbClr val="FFC000"/>
              </a:solidFill>
              <a:effectLst>
                <a:glow rad="101600">
                  <a:schemeClr val="tx1">
                    <a:alpha val="60000"/>
                  </a:schemeClr>
                </a:glow>
              </a:effectLst>
              <a:latin typeface="Arial" pitchFamily="34" charset="0"/>
              <a:cs typeface="DecoType Naskh Variants"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5- وجوب الجهاد وهو فرض كفاية ما وجد مؤمن يضطهد لإِسلامه أو يفتن في دينه. الجزائري</a:t>
            </a:r>
            <a:endParaRPr kumimoji="0" lang="ar-SA"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3553"/>
                                        </p:tgtEl>
                                        <p:attrNameLst>
                                          <p:attrName>style.visibility</p:attrName>
                                        </p:attrNameLst>
                                      </p:cBhvr>
                                      <p:to>
                                        <p:strVal val="visible"/>
                                      </p:to>
                                    </p:set>
                                    <p:anim calcmode="lin" valueType="num">
                                      <p:cBhvr>
                                        <p:cTn id="13" dur="1000" fill="hold"/>
                                        <p:tgtEl>
                                          <p:spTgt spid="23553"/>
                                        </p:tgtEl>
                                        <p:attrNameLst>
                                          <p:attrName>ppt_w</p:attrName>
                                        </p:attrNameLst>
                                      </p:cBhvr>
                                      <p:tavLst>
                                        <p:tav tm="0">
                                          <p:val>
                                            <p:fltVal val="0"/>
                                          </p:val>
                                        </p:tav>
                                        <p:tav tm="100000">
                                          <p:val>
                                            <p:strVal val="#ppt_w"/>
                                          </p:val>
                                        </p:tav>
                                      </p:tavLst>
                                    </p:anim>
                                    <p:anim calcmode="lin" valueType="num">
                                      <p:cBhvr>
                                        <p:cTn id="14" dur="1000" fill="hold"/>
                                        <p:tgtEl>
                                          <p:spTgt spid="2355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55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4860032" y="1135777"/>
            <a:ext cx="396044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**عدم </a:t>
            </a:r>
            <a:r>
              <a:rPr kumimoji="0" lang="ar-SA" sz="36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الاستجابة لما جاء في كتاب الله جل وعلا  وسنة نبيه صلى الله عليه وسلم من أسباب الوقوع في الفتن , وترك الأمر بالمعروف والنهي عن المنكر؛ </a:t>
            </a: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لقوله تعالى : </a:t>
            </a:r>
            <a:endParaRPr kumimoji="0" lang="ar-SA" sz="36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2529"/>
                                        </p:tgtEl>
                                        <p:attrNameLst>
                                          <p:attrName>style.visibility</p:attrName>
                                        </p:attrNameLst>
                                      </p:cBhvr>
                                      <p:to>
                                        <p:strVal val="visible"/>
                                      </p:to>
                                    </p:set>
                                    <p:animEffect transition="in" filter="fade">
                                      <p:cBhvr>
                                        <p:cTn id="7" dur="1000"/>
                                        <p:tgtEl>
                                          <p:spTgt spid="22529"/>
                                        </p:tgtEl>
                                      </p:cBhvr>
                                    </p:animEffect>
                                    <p:anim calcmode="lin" valueType="num">
                                      <p:cBhvr>
                                        <p:cTn id="8" dur="1000" fill="hold"/>
                                        <p:tgtEl>
                                          <p:spTgt spid="22529"/>
                                        </p:tgtEl>
                                        <p:attrNameLst>
                                          <p:attrName>ppt_x</p:attrName>
                                        </p:attrNameLst>
                                      </p:cBhvr>
                                      <p:tavLst>
                                        <p:tav tm="0">
                                          <p:val>
                                            <p:strVal val="#ppt_x"/>
                                          </p:val>
                                        </p:tav>
                                        <p:tav tm="100000">
                                          <p:val>
                                            <p:strVal val="#ppt_x"/>
                                          </p:val>
                                        </p:tav>
                                      </p:tavLst>
                                    </p:anim>
                                    <p:anim calcmode="lin" valueType="num">
                                      <p:cBhvr>
                                        <p:cTn id="9" dur="1000" fill="hold"/>
                                        <p:tgtEl>
                                          <p:spTgt spid="225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3" name="مستطيل 2"/>
          <p:cNvSpPr/>
          <p:nvPr/>
        </p:nvSpPr>
        <p:spPr>
          <a:xfrm>
            <a:off x="4788024" y="548680"/>
            <a:ext cx="4176464" cy="5509200"/>
          </a:xfrm>
          <a:prstGeom prst="rect">
            <a:avLst/>
          </a:prstGeom>
        </p:spPr>
        <p:txBody>
          <a:bodyPr wrap="square">
            <a:spAutoFit/>
          </a:bodyPr>
          <a:lstStyle/>
          <a:p>
            <a:pPr algn="ctr"/>
            <a:r>
              <a:rPr lang="ar-SA" sz="3200" b="1" dirty="0" smtClean="0">
                <a:solidFill>
                  <a:srgbClr val="FFC000"/>
                </a:solidFill>
                <a:effectLst>
                  <a:glow rad="101600">
                    <a:schemeClr val="tx1">
                      <a:alpha val="60000"/>
                    </a:schemeClr>
                  </a:glow>
                </a:effectLst>
                <a:cs typeface="DecoType Naskh Variants" pitchFamily="2" charset="-78"/>
              </a:rPr>
              <a:t>((يأَيُّهَا ٱلَّذِينَ آمَنُواْ ٱسْتَجِيبُواْ للَّهِ وَلِلرَّسُولِ إِذَا دَعَاكُم لِمَا يُحْيِيكُمْ وَاعْلَمُواْ أَنَّ ٱللَّهَ يَحُولُ بَيْنَ ٱلْمَرْءِ وَقَلْبِهِ وَأَنَّهُ إِلَيْهِ تُحْشَرُونَ *  وَٱتَّقُواْ فِتْنَةً لاَّ تُصِيبَنَّ ٱلَّذِينَ ظَلَمُواْ مِنكُمْ خَآصَّةً وَٱعْلَمُوۤاْ أَنَّ ٱللَّهَ شَدِيدُ ٱلْعِقَابِ * وَٱذْكُرُوۤاْ إِذْ أَنتُمْ قَلِيلٌ مُّسْتَضْعَفُونَ فِي ٱلأَرْضِ تَخَافُونَ أَن يَتَخَطَّفَكُمُ ٱلنَّاسُ فَآوَاكُمْ وَأَيَّدَكُم بِنَصْرِهِ وَرَزَقَكُمْ مِّنَ ٱلطَّيِّبَاتِ لَعَلَّكُمْ تَشْكُرُونَ )) الأنفال 24 ـ 26</a:t>
            </a:r>
            <a:endParaRPr lang="ar-SA" sz="3200" dirty="0">
              <a:solidFill>
                <a:srgbClr val="FFC000"/>
              </a:solidFill>
              <a:effectLst>
                <a:glow rad="101600">
                  <a:schemeClr val="tx1">
                    <a:alpha val="60000"/>
                  </a:schemeClr>
                </a:glow>
              </a:effectLst>
              <a:cs typeface="DecoType Naskh Variants" pitchFamily="2" charset="-78"/>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4716016" y="404664"/>
            <a:ext cx="417646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الرب تعالى يشرفهم بندائه ليكرمهم بما يأمرهم به أو ينهاهم عنه تربية لهم وإعداداً لهم لسعادة الدارين وكرامتهما فيقول </a:t>
            </a:r>
            <a:r>
              <a:rPr lang="ar-SA" sz="3200" b="1" dirty="0" smtClean="0">
                <a:solidFill>
                  <a:srgbClr val="FFC000"/>
                </a:solidFill>
                <a:effectLst>
                  <a:glow rad="101600">
                    <a:schemeClr val="tx1">
                      <a:alpha val="60000"/>
                    </a:schemeClr>
                  </a:glow>
                </a:effectLst>
                <a:latin typeface="Arial" pitchFamily="34" charset="0"/>
                <a:ea typeface="Times New Roman" pitchFamily="18" charset="0"/>
                <a:cs typeface="DecoType Naskh Variants" pitchFamily="2" charset="-78"/>
              </a:rPr>
              <a:t>(</a:t>
            </a:r>
            <a:r>
              <a:rPr kumimoji="0" lang="ar-SA" sz="3200" b="1" i="0" u="none" strike="noStrike" cap="none" normalizeH="0" baseline="0" dirty="0" smtClean="0">
                <a:ln>
                  <a:noFill/>
                </a:ln>
                <a:solidFill>
                  <a:srgbClr val="FFC000"/>
                </a:solidFill>
                <a:effectLst>
                  <a:glow rad="101600">
                    <a:schemeClr val="tx1">
                      <a:alpha val="60000"/>
                    </a:schemeClr>
                  </a:glow>
                </a:effectLst>
                <a:latin typeface="Arial" pitchFamily="34" charset="0"/>
                <a:ea typeface="Times New Roman" pitchFamily="18" charset="0"/>
                <a:cs typeface="DecoType Naskh Variants" pitchFamily="2" charset="-78"/>
              </a:rPr>
              <a:t> يا أيها الذين آمنوا استجيبوا لله وللرسول إذا دعاكم لما يحييكم )</a:t>
            </a: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وهو بمعنى النداء الأول أطيعوا الله ورسوله. وقوله ( </a:t>
            </a: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لما يحييكم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 إشعار بأن أوامر الله تعالى ورسوله كنواهيهما لا تخلوا أبداً مما يحيي المؤمنين أو يزيد في حياتهم أو يحفظها عليهم، ولذا وجب أن يطاع الله ورسوله ما أمكنت طاعتهما. </a:t>
            </a:r>
            <a:endParaRPr kumimoji="0" lang="ar-SA"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
        <p:nvSpPr>
          <p:cNvPr id="3" name="مستطيل 2"/>
          <p:cNvSpPr/>
          <p:nvPr/>
        </p:nvSpPr>
        <p:spPr>
          <a:xfrm>
            <a:off x="1115616" y="2924944"/>
            <a:ext cx="3072769" cy="1077218"/>
          </a:xfrm>
          <a:prstGeom prst="rect">
            <a:avLst/>
          </a:prstGeom>
        </p:spPr>
        <p:txBody>
          <a:bodyPr wrap="square">
            <a:spAutoFit/>
          </a:bodyPr>
          <a:lstStyle/>
          <a:p>
            <a:pPr algn="ctr"/>
            <a:r>
              <a:rPr lang="ar-SA" sz="3200" b="1" dirty="0" smtClean="0">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هذا هو النداء الثالث بالكرامة للمؤمنين</a:t>
            </a:r>
            <a:endParaRPr lang="ar-SA" sz="3200" dirty="0">
              <a:effectLst>
                <a:glow rad="101600">
                  <a:schemeClr val="tx1">
                    <a:alpha val="60000"/>
                  </a:schemeClr>
                </a:glow>
              </a:effectLst>
              <a:cs typeface="DecoType Naskh Variants"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1" nodeType="clickEffect">
                                  <p:stCondLst>
                                    <p:cond delay="0"/>
                                  </p:stCondLst>
                                  <p:childTnLst>
                                    <p:set>
                                      <p:cBhvr>
                                        <p:cTn id="12" dur="1" fill="hold">
                                          <p:stCondLst>
                                            <p:cond delay="0"/>
                                          </p:stCondLst>
                                        </p:cTn>
                                        <p:tgtEl>
                                          <p:spTgt spid="20481"/>
                                        </p:tgtEl>
                                        <p:attrNameLst>
                                          <p:attrName>style.visibility</p:attrName>
                                        </p:attrNameLst>
                                      </p:cBhvr>
                                      <p:to>
                                        <p:strVal val="visible"/>
                                      </p:to>
                                    </p:set>
                                    <p:anim calcmode="lin" valueType="num">
                                      <p:cBhvr>
                                        <p:cTn id="13" dur="1000" fill="hold"/>
                                        <p:tgtEl>
                                          <p:spTgt spid="20481"/>
                                        </p:tgtEl>
                                        <p:attrNameLst>
                                          <p:attrName>ppt_w</p:attrName>
                                        </p:attrNameLst>
                                      </p:cBhvr>
                                      <p:tavLst>
                                        <p:tav tm="0">
                                          <p:val>
                                            <p:fltVal val="0"/>
                                          </p:val>
                                        </p:tav>
                                        <p:tav tm="100000">
                                          <p:val>
                                            <p:strVal val="#ppt_w"/>
                                          </p:val>
                                        </p:tav>
                                      </p:tavLst>
                                    </p:anim>
                                    <p:anim calcmode="lin" valueType="num">
                                      <p:cBhvr>
                                        <p:cTn id="14" dur="1000" fill="hold"/>
                                        <p:tgtEl>
                                          <p:spTgt spid="2048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1"/>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4716016" y="764704"/>
            <a:ext cx="421297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وقوله : </a:t>
            </a:r>
            <a:r>
              <a:rPr kumimoji="0" lang="ar-SA" sz="3200" b="1" i="0" u="none" strike="noStrike" cap="none" normalizeH="0" baseline="0" dirty="0" smtClean="0">
                <a:ln>
                  <a:noFill/>
                </a:ln>
                <a:solidFill>
                  <a:srgbClr val="FFC000"/>
                </a:solidFill>
                <a:effectLst>
                  <a:glow rad="101600">
                    <a:schemeClr val="tx1">
                      <a:alpha val="60000"/>
                    </a:schemeClr>
                  </a:glow>
                </a:effectLst>
                <a:latin typeface="Arial" pitchFamily="34" charset="0"/>
                <a:ea typeface="Times New Roman" pitchFamily="18" charset="0"/>
                <a:cs typeface="DecoType Naskh Variants" pitchFamily="2" charset="-78"/>
              </a:rPr>
              <a:t>( واعلموا أن الله يحول بين المرء وقلبه )</a:t>
            </a:r>
            <a:r>
              <a:rPr kumimoji="0" lang="ar-SA" sz="3200" b="1" i="0" u="none" strike="noStrike" cap="none" normalizeH="0" dirty="0" smtClean="0">
                <a:ln>
                  <a:noFill/>
                </a:ln>
                <a:solidFill>
                  <a:srgbClr val="FFC000"/>
                </a:solidFill>
                <a:effectLst>
                  <a:glow rad="101600">
                    <a:schemeClr val="tx1">
                      <a:alpha val="60000"/>
                    </a:schemeClr>
                  </a:glow>
                </a:effectLst>
                <a:latin typeface="Arial" pitchFamily="34" charset="0"/>
                <a:ea typeface="Times New Roman" pitchFamily="18" charset="0"/>
                <a:cs typeface="DecoType Naskh Variants" pitchFamily="2" charset="-78"/>
              </a:rPr>
              <a:t> </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تنبيه عظيم للمؤمنين فيقلب القلب</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 ويوجهه إلى وجهة أخرى فيكره فيها</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 الخير ويرغب في الشر</a:t>
            </a:r>
            <a:r>
              <a:rPr kumimoji="0" lang="ar-SA" sz="3200" b="1" i="0" u="none" strike="noStrike" cap="none" normalizeH="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وقوله</a:t>
            </a:r>
            <a:r>
              <a:rPr kumimoji="0" lang="ar-SA" sz="3200" b="1" i="0" u="none" strike="noStrike" cap="none" normalizeH="0" baseline="0" dirty="0" smtClean="0">
                <a:ln>
                  <a:noFill/>
                </a:ln>
                <a:solidFill>
                  <a:srgbClr val="FFC000"/>
                </a:solidFill>
                <a:effectLst>
                  <a:glow rad="101600">
                    <a:schemeClr val="tx1">
                      <a:alpha val="60000"/>
                    </a:schemeClr>
                  </a:glow>
                </a:effectLst>
                <a:latin typeface="Arial" pitchFamily="34" charset="0"/>
                <a:ea typeface="Times New Roman" pitchFamily="18" charset="0"/>
                <a:cs typeface="DecoType Naskh Variants" pitchFamily="2" charset="-78"/>
              </a:rPr>
              <a:t> </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C000"/>
                </a:solidFill>
                <a:effectLst>
                  <a:glow rad="101600">
                    <a:schemeClr val="tx1">
                      <a:alpha val="60000"/>
                    </a:schemeClr>
                  </a:glow>
                </a:effectLst>
                <a:latin typeface="Arial" pitchFamily="34" charset="0"/>
                <a:ea typeface="Times New Roman" pitchFamily="18" charset="0"/>
                <a:cs typeface="DecoType Naskh Variants" pitchFamily="2" charset="-78"/>
              </a:rPr>
              <a:t>( وأنه إليه تحشرون )</a:t>
            </a: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فالذي يعلم أنه سيحشر رغم أنفه  إلى الله تعالى كيف يسوغ </a:t>
            </a:r>
            <a:r>
              <a:rPr lang="ar-SA" sz="3200" b="1" dirty="0" smtClean="0">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له عقله أن يسمع</a:t>
            </a:r>
            <a:r>
              <a:rPr lang="ar-SA" sz="3200" b="1" dirty="0" smtClean="0">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نداءه  بأمره فيه أو ينهاه فيعرض عنه؟ </a:t>
            </a:r>
            <a:endParaRPr kumimoji="0" lang="ar-SA"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9457"/>
                                        </p:tgtEl>
                                        <p:attrNameLst>
                                          <p:attrName>style.visibility</p:attrName>
                                        </p:attrNameLst>
                                      </p:cBhvr>
                                      <p:to>
                                        <p:strVal val="visible"/>
                                      </p:to>
                                    </p:set>
                                    <p:anim calcmode="lin" valueType="num">
                                      <p:cBhvr>
                                        <p:cTn id="7" dur="1000" fill="hold"/>
                                        <p:tgtEl>
                                          <p:spTgt spid="19457"/>
                                        </p:tgtEl>
                                        <p:attrNameLst>
                                          <p:attrName>ppt_x</p:attrName>
                                        </p:attrNameLst>
                                      </p:cBhvr>
                                      <p:tavLst>
                                        <p:tav tm="0">
                                          <p:val>
                                            <p:strVal val="#ppt_x-.2"/>
                                          </p:val>
                                        </p:tav>
                                        <p:tav tm="100000">
                                          <p:val>
                                            <p:strVal val="#ppt_x"/>
                                          </p:val>
                                        </p:tav>
                                      </p:tavLst>
                                    </p:anim>
                                    <p:anim calcmode="lin" valueType="num">
                                      <p:cBhvr>
                                        <p:cTn id="8" dur="1000" fill="hold"/>
                                        <p:tgtEl>
                                          <p:spTgt spid="1945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2483768" y="260648"/>
            <a:ext cx="6372200" cy="5324535"/>
          </a:xfrm>
          <a:prstGeom prst="rect">
            <a:avLst/>
          </a:prstGeom>
        </p:spPr>
        <p:txBody>
          <a:bodyPr wrap="square">
            <a:spAutoFit/>
          </a:bodyPr>
          <a:lstStyle/>
          <a:p>
            <a:r>
              <a:rPr lang="ar-SA" sz="3200" b="1" dirty="0" smtClean="0">
                <a:solidFill>
                  <a:schemeClr val="bg1">
                    <a:lumMod val="85000"/>
                  </a:schemeClr>
                </a:solidFill>
                <a:effectLst>
                  <a:glow rad="101600">
                    <a:schemeClr val="tx1">
                      <a:alpha val="60000"/>
                    </a:schemeClr>
                  </a:glow>
                </a:effectLst>
                <a:cs typeface="DecoType Naskh Variants" pitchFamily="2" charset="-78"/>
              </a:rPr>
              <a:t>وقوله</a:t>
            </a:r>
            <a:r>
              <a:rPr lang="ar-SA" sz="3200" b="1" dirty="0" smtClean="0">
                <a:solidFill>
                  <a:schemeClr val="accent6"/>
                </a:solidFill>
                <a:effectLst>
                  <a:glow rad="101600">
                    <a:schemeClr val="tx1">
                      <a:alpha val="60000"/>
                    </a:schemeClr>
                  </a:glow>
                </a:effectLst>
                <a:cs typeface="DecoType Naskh Variants" pitchFamily="2" charset="-78"/>
              </a:rPr>
              <a:t> ( واتقوا فتنة لا تصيبن الذين ظلموا منكم خاصة )</a:t>
            </a:r>
          </a:p>
          <a:p>
            <a:pPr algn="justLow"/>
            <a:r>
              <a:rPr lang="ar-SA" sz="2800" b="1" dirty="0" smtClean="0">
                <a:solidFill>
                  <a:schemeClr val="accent6"/>
                </a:solidFill>
                <a:effectLst>
                  <a:glow rad="101600">
                    <a:schemeClr val="tx1">
                      <a:alpha val="60000"/>
                    </a:schemeClr>
                  </a:glow>
                </a:effectLst>
                <a:cs typeface="DecoType Naskh Variants" pitchFamily="2" charset="-78"/>
              </a:rPr>
              <a:t> </a:t>
            </a:r>
            <a:r>
              <a:rPr lang="ar-SA" sz="2800" b="1" dirty="0" smtClean="0">
                <a:solidFill>
                  <a:schemeClr val="bg1">
                    <a:lumMod val="85000"/>
                  </a:schemeClr>
                </a:solidFill>
                <a:effectLst>
                  <a:glow rad="101600">
                    <a:schemeClr val="tx1">
                      <a:alpha val="60000"/>
                    </a:schemeClr>
                  </a:glow>
                </a:effectLst>
                <a:cs typeface="DecoType Naskh Variants" pitchFamily="2" charset="-78"/>
              </a:rPr>
              <a:t>تحذير آخر عظيم للمؤمنين من أن يتركوا </a:t>
            </a:r>
          </a:p>
          <a:p>
            <a:pPr algn="justLow"/>
            <a:r>
              <a:rPr lang="ar-SA" sz="2800" b="1" dirty="0" smtClean="0">
                <a:solidFill>
                  <a:schemeClr val="bg1">
                    <a:lumMod val="85000"/>
                  </a:schemeClr>
                </a:solidFill>
                <a:effectLst>
                  <a:glow rad="101600">
                    <a:schemeClr val="tx1">
                      <a:alpha val="60000"/>
                    </a:schemeClr>
                  </a:glow>
                </a:effectLst>
                <a:cs typeface="DecoType Naskh Variants" pitchFamily="2" charset="-78"/>
              </a:rPr>
              <a:t>طاعة الله ورسوله، ويتركوا الأمر </a:t>
            </a:r>
          </a:p>
          <a:p>
            <a:pPr algn="justLow"/>
            <a:r>
              <a:rPr lang="ar-SA" sz="2800" b="1" dirty="0" smtClean="0">
                <a:solidFill>
                  <a:schemeClr val="bg1">
                    <a:lumMod val="85000"/>
                  </a:schemeClr>
                </a:solidFill>
                <a:effectLst>
                  <a:glow rad="101600">
                    <a:schemeClr val="tx1">
                      <a:alpha val="60000"/>
                    </a:schemeClr>
                  </a:glow>
                </a:effectLst>
                <a:cs typeface="DecoType Naskh Variants" pitchFamily="2" charset="-78"/>
              </a:rPr>
              <a:t>بالمعروف والنهي عن المنكر فينتشر</a:t>
            </a:r>
          </a:p>
          <a:p>
            <a:pPr algn="justLow"/>
            <a:r>
              <a:rPr lang="ar-SA" sz="2800" b="1" dirty="0" smtClean="0">
                <a:solidFill>
                  <a:schemeClr val="bg1">
                    <a:lumMod val="85000"/>
                  </a:schemeClr>
                </a:solidFill>
                <a:effectLst>
                  <a:glow rad="101600">
                    <a:schemeClr val="tx1">
                      <a:alpha val="60000"/>
                    </a:schemeClr>
                  </a:glow>
                </a:effectLst>
                <a:cs typeface="DecoType Naskh Variants" pitchFamily="2" charset="-78"/>
              </a:rPr>
              <a:t> الشر ويعم الفساد، وينزل البلاء فيعم </a:t>
            </a:r>
          </a:p>
          <a:p>
            <a:pPr algn="justLow"/>
            <a:r>
              <a:rPr lang="ar-SA" sz="2800" b="1" dirty="0" smtClean="0">
                <a:solidFill>
                  <a:schemeClr val="bg1">
                    <a:lumMod val="85000"/>
                  </a:schemeClr>
                </a:solidFill>
                <a:effectLst>
                  <a:glow rad="101600">
                    <a:schemeClr val="tx1">
                      <a:alpha val="60000"/>
                    </a:schemeClr>
                  </a:glow>
                </a:effectLst>
                <a:cs typeface="DecoType Naskh Variants" pitchFamily="2" charset="-78"/>
              </a:rPr>
              <a:t>الصالح والطالح، والبار والفاجر، والظالم </a:t>
            </a:r>
          </a:p>
          <a:p>
            <a:pPr algn="justLow"/>
            <a:r>
              <a:rPr lang="ar-SA" sz="2800" b="1" dirty="0" smtClean="0">
                <a:solidFill>
                  <a:schemeClr val="bg1">
                    <a:lumMod val="85000"/>
                  </a:schemeClr>
                </a:solidFill>
                <a:effectLst>
                  <a:glow rad="101600">
                    <a:schemeClr val="tx1">
                      <a:alpha val="60000"/>
                    </a:schemeClr>
                  </a:glow>
                </a:effectLst>
                <a:cs typeface="DecoType Naskh Variants" pitchFamily="2" charset="-78"/>
              </a:rPr>
              <a:t>والعادل، وقوله </a:t>
            </a:r>
            <a:r>
              <a:rPr lang="ar-SA" sz="2800" b="1" dirty="0" smtClean="0">
                <a:solidFill>
                  <a:schemeClr val="accent6"/>
                </a:solidFill>
                <a:effectLst>
                  <a:glow rad="101600">
                    <a:schemeClr val="tx1">
                      <a:alpha val="60000"/>
                    </a:schemeClr>
                  </a:glow>
                </a:effectLst>
                <a:cs typeface="DecoType Naskh Variants" pitchFamily="2" charset="-78"/>
              </a:rPr>
              <a:t>(واعلموا أن الله شديد </a:t>
            </a:r>
          </a:p>
          <a:p>
            <a:pPr algn="justLow"/>
            <a:r>
              <a:rPr lang="ar-SA" sz="2800" b="1" dirty="0" smtClean="0">
                <a:solidFill>
                  <a:schemeClr val="accent6"/>
                </a:solidFill>
                <a:effectLst>
                  <a:glow rad="101600">
                    <a:schemeClr val="tx1">
                      <a:alpha val="60000"/>
                    </a:schemeClr>
                  </a:glow>
                </a:effectLst>
                <a:cs typeface="DecoType Naskh Variants" pitchFamily="2" charset="-78"/>
              </a:rPr>
              <a:t>العقاب ).</a:t>
            </a:r>
          </a:p>
          <a:p>
            <a:pPr algn="justLow"/>
            <a:r>
              <a:rPr lang="ar-SA" sz="2800" b="1" dirty="0" smtClean="0">
                <a:solidFill>
                  <a:schemeClr val="bg1">
                    <a:lumMod val="85000"/>
                  </a:schemeClr>
                </a:solidFill>
                <a:effectLst>
                  <a:glow rad="101600">
                    <a:schemeClr val="tx1">
                      <a:alpha val="60000"/>
                    </a:schemeClr>
                  </a:glow>
                </a:effectLst>
                <a:cs typeface="DecoType Naskh Variants" pitchFamily="2" charset="-78"/>
              </a:rPr>
              <a:t>وهو تأكيد للتحذير بكونه تعالى إذا</a:t>
            </a:r>
          </a:p>
          <a:p>
            <a:pPr algn="justLow"/>
            <a:r>
              <a:rPr lang="ar-SA" sz="2800" b="1" dirty="0" smtClean="0">
                <a:solidFill>
                  <a:schemeClr val="bg1">
                    <a:lumMod val="85000"/>
                  </a:schemeClr>
                </a:solidFill>
                <a:effectLst>
                  <a:glow rad="101600">
                    <a:schemeClr val="tx1">
                      <a:alpha val="60000"/>
                    </a:schemeClr>
                  </a:glow>
                </a:effectLst>
                <a:cs typeface="DecoType Naskh Variants" pitchFamily="2" charset="-78"/>
              </a:rPr>
              <a:t> عاقب بالذنب والمعصية فعقابه قاس </a:t>
            </a:r>
          </a:p>
          <a:p>
            <a:pPr algn="justLow"/>
            <a:r>
              <a:rPr lang="ar-SA" sz="2800" b="1" dirty="0" smtClean="0">
                <a:solidFill>
                  <a:schemeClr val="bg1">
                    <a:lumMod val="85000"/>
                  </a:schemeClr>
                </a:solidFill>
                <a:effectLst>
                  <a:glow rad="101600">
                    <a:schemeClr val="tx1">
                      <a:alpha val="60000"/>
                    </a:schemeClr>
                  </a:glow>
                </a:effectLst>
                <a:cs typeface="DecoType Naskh Variants" pitchFamily="2" charset="-78"/>
              </a:rPr>
              <a:t>شديد لا يطاق فليحذر المؤمنون ذلك</a:t>
            </a:r>
          </a:p>
          <a:p>
            <a:pPr algn="justLow"/>
            <a:r>
              <a:rPr lang="ar-SA" sz="2800" b="1" dirty="0" smtClean="0">
                <a:solidFill>
                  <a:schemeClr val="bg1">
                    <a:lumMod val="85000"/>
                  </a:schemeClr>
                </a:solidFill>
                <a:effectLst>
                  <a:glow rad="101600">
                    <a:schemeClr val="tx1">
                      <a:alpha val="60000"/>
                    </a:schemeClr>
                  </a:glow>
                </a:effectLst>
                <a:cs typeface="DecoType Naskh Variants" pitchFamily="2" charset="-78"/>
              </a:rPr>
              <a:t> بلزوم طاعة الله ورسوله. الجزائري </a:t>
            </a:r>
            <a:endParaRPr lang="ar-SA" sz="2800" dirty="0">
              <a:solidFill>
                <a:schemeClr val="bg1">
                  <a:lumMod val="85000"/>
                </a:schemeClr>
              </a:solidFill>
              <a:effectLst>
                <a:glow rad="101600">
                  <a:schemeClr val="tx1">
                    <a:alpha val="60000"/>
                  </a:schemeClr>
                </a:glow>
              </a:effectLst>
              <a:cs typeface="DecoType Naskh Variants"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4788024" y="681662"/>
            <a:ext cx="410445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عن </a:t>
            </a: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حذيفة بن اليمان أن رسول اللّه صلى اللّه عليه وسلم قال: </a:t>
            </a:r>
            <a:r>
              <a:rPr kumimoji="0" lang="ar-SA" sz="36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"والذي نفسي بيده لتأمرن بالمعروف ولتنهن عن المنكر أو ليوشكن اللّه أن يبعث عليكم عقاباً من عنده، ثم لتدعنه فلا يستجيب لكم</a:t>
            </a: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a:t>
            </a:r>
            <a:endParaRPr kumimoji="0" lang="ar-SA" sz="36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409"/>
                                        </p:tgtEl>
                                        <p:attrNameLst>
                                          <p:attrName>style.visibility</p:attrName>
                                        </p:attrNameLst>
                                      </p:cBhvr>
                                      <p:to>
                                        <p:strVal val="visible"/>
                                      </p:to>
                                    </p:set>
                                    <p:anim calcmode="lin" valueType="num">
                                      <p:cBhvr>
                                        <p:cTn id="7" dur="1000" fill="hold"/>
                                        <p:tgtEl>
                                          <p:spTgt spid="17409"/>
                                        </p:tgtEl>
                                        <p:attrNameLst>
                                          <p:attrName>ppt_w</p:attrName>
                                        </p:attrNameLst>
                                      </p:cBhvr>
                                      <p:tavLst>
                                        <p:tav tm="0">
                                          <p:val>
                                            <p:fltVal val="0"/>
                                          </p:val>
                                        </p:tav>
                                        <p:tav tm="100000">
                                          <p:val>
                                            <p:strVal val="#ppt_w"/>
                                          </p:val>
                                        </p:tav>
                                      </p:tavLst>
                                    </p:anim>
                                    <p:anim calcmode="lin" valueType="num">
                                      <p:cBhvr>
                                        <p:cTn id="8" dur="1000" fill="hold"/>
                                        <p:tgtEl>
                                          <p:spTgt spid="1740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1043608" y="476672"/>
            <a:ext cx="7668344" cy="5262979"/>
          </a:xfrm>
          <a:prstGeom prst="rect">
            <a:avLst/>
          </a:prstGeom>
        </p:spPr>
        <p:txBody>
          <a:bodyPr wrap="square">
            <a:spAutoFit/>
          </a:bodyPr>
          <a:lstStyle/>
          <a:p>
            <a:r>
              <a:rPr lang="ar-SA" sz="2800" b="1" dirty="0" smtClean="0">
                <a:solidFill>
                  <a:schemeClr val="bg1">
                    <a:lumMod val="85000"/>
                  </a:schemeClr>
                </a:solidFill>
                <a:effectLst>
                  <a:glow rad="101600">
                    <a:schemeClr val="tx1">
                      <a:alpha val="60000"/>
                    </a:schemeClr>
                  </a:glow>
                </a:effectLst>
                <a:cs typeface="DecoType Naskh Variants" pitchFamily="2" charset="-78"/>
              </a:rPr>
              <a:t>وقال حذيفة رضي اللّه عنه: إن كان الرجل ليتكلم بالكلمة على عهد رسول اللّه صلى اللّه عليه وسلم فيصير منافقاً، وإني </a:t>
            </a:r>
          </a:p>
          <a:p>
            <a:r>
              <a:rPr lang="ar-SA" sz="2800" b="1" dirty="0" smtClean="0">
                <a:solidFill>
                  <a:schemeClr val="bg1">
                    <a:lumMod val="85000"/>
                  </a:schemeClr>
                </a:solidFill>
                <a:effectLst>
                  <a:glow rad="101600">
                    <a:schemeClr val="tx1">
                      <a:alpha val="60000"/>
                    </a:schemeClr>
                  </a:glow>
                </a:effectLst>
                <a:cs typeface="DecoType Naskh Variants" pitchFamily="2" charset="-78"/>
              </a:rPr>
              <a:t>لأسمعها من أحدكم في المقعد الواحد </a:t>
            </a:r>
          </a:p>
          <a:p>
            <a:r>
              <a:rPr lang="ar-SA" sz="2800" b="1" dirty="0" smtClean="0">
                <a:solidFill>
                  <a:schemeClr val="bg1">
                    <a:lumMod val="85000"/>
                  </a:schemeClr>
                </a:solidFill>
                <a:effectLst>
                  <a:glow rad="101600">
                    <a:schemeClr val="tx1">
                      <a:alpha val="60000"/>
                    </a:schemeClr>
                  </a:glow>
                </a:effectLst>
                <a:cs typeface="DecoType Naskh Variants" pitchFamily="2" charset="-78"/>
              </a:rPr>
              <a:t>أربع مرات، لتأمرن بالمعروف ولتنهن عن</a:t>
            </a:r>
          </a:p>
          <a:p>
            <a:r>
              <a:rPr lang="ar-SA" sz="2800" b="1" dirty="0" smtClean="0">
                <a:solidFill>
                  <a:schemeClr val="bg1">
                    <a:lumMod val="85000"/>
                  </a:schemeClr>
                </a:solidFill>
                <a:effectLst>
                  <a:glow rad="101600">
                    <a:schemeClr val="tx1">
                      <a:alpha val="60000"/>
                    </a:schemeClr>
                  </a:glow>
                </a:effectLst>
                <a:cs typeface="DecoType Naskh Variants" pitchFamily="2" charset="-78"/>
              </a:rPr>
              <a:t> المنكر، ولتحاضُنَّ على الخير، أو  &gt;&gt; </a:t>
            </a:r>
          </a:p>
          <a:p>
            <a:r>
              <a:rPr lang="ar-SA" sz="2800" b="1" dirty="0" smtClean="0">
                <a:solidFill>
                  <a:schemeClr val="bg1">
                    <a:lumMod val="85000"/>
                  </a:schemeClr>
                </a:solidFill>
                <a:effectLst>
                  <a:glow rad="101600">
                    <a:schemeClr val="tx1">
                      <a:alpha val="60000"/>
                    </a:schemeClr>
                  </a:glow>
                </a:effectLst>
                <a:cs typeface="DecoType Naskh Variants" pitchFamily="2" charset="-78"/>
              </a:rPr>
              <a:t>ليسحتكم اللّه جميعاً بعذاب، أو ليؤمرن </a:t>
            </a:r>
          </a:p>
          <a:p>
            <a:r>
              <a:rPr lang="ar-SA" sz="2800" b="1" dirty="0" smtClean="0">
                <a:solidFill>
                  <a:schemeClr val="bg1">
                    <a:lumMod val="85000"/>
                  </a:schemeClr>
                </a:solidFill>
                <a:effectLst>
                  <a:glow rad="101600">
                    <a:schemeClr val="tx1">
                      <a:alpha val="60000"/>
                    </a:schemeClr>
                  </a:glow>
                </a:effectLst>
                <a:cs typeface="DecoType Naskh Variants" pitchFamily="2" charset="-78"/>
              </a:rPr>
              <a:t>عليكم شراركم ثم يدعو </a:t>
            </a:r>
          </a:p>
          <a:p>
            <a:r>
              <a:rPr lang="ar-SA" sz="2800" b="1" dirty="0" smtClean="0">
                <a:solidFill>
                  <a:schemeClr val="bg1">
                    <a:lumMod val="85000"/>
                  </a:schemeClr>
                </a:solidFill>
                <a:effectLst>
                  <a:glow rad="101600">
                    <a:schemeClr val="tx1">
                      <a:alpha val="60000"/>
                    </a:schemeClr>
                  </a:glow>
                </a:effectLst>
                <a:cs typeface="DecoType Naskh Variants" pitchFamily="2" charset="-78"/>
              </a:rPr>
              <a:t>خياركم فلا يستجاب لهم...</a:t>
            </a:r>
          </a:p>
          <a:p>
            <a:r>
              <a:rPr lang="ar-SA" sz="2800" b="1" dirty="0" smtClean="0">
                <a:solidFill>
                  <a:schemeClr val="bg1">
                    <a:lumMod val="85000"/>
                  </a:schemeClr>
                </a:solidFill>
                <a:effectLst>
                  <a:glow rad="101600">
                    <a:schemeClr val="tx1">
                      <a:alpha val="60000"/>
                    </a:schemeClr>
                  </a:glow>
                </a:effectLst>
                <a:cs typeface="DecoType Naskh Variants" pitchFamily="2" charset="-78"/>
              </a:rPr>
              <a:t> يحذر تعالى عباده المؤمنين </a:t>
            </a:r>
            <a:r>
              <a:rPr lang="ar-SA" sz="2800" b="1" dirty="0" smtClean="0">
                <a:solidFill>
                  <a:srgbClr val="FFC000"/>
                </a:solidFill>
                <a:effectLst>
                  <a:glow rad="101600">
                    <a:schemeClr val="tx1">
                      <a:alpha val="60000"/>
                    </a:schemeClr>
                  </a:glow>
                </a:effectLst>
                <a:cs typeface="DecoType Naskh Variants" pitchFamily="2" charset="-78"/>
              </a:rPr>
              <a:t>(فتنة) </a:t>
            </a:r>
            <a:r>
              <a:rPr lang="ar-SA" sz="2800" b="1" dirty="0" smtClean="0">
                <a:solidFill>
                  <a:schemeClr val="bg1">
                    <a:lumMod val="85000"/>
                  </a:schemeClr>
                </a:solidFill>
                <a:effectLst>
                  <a:glow rad="101600">
                    <a:schemeClr val="tx1">
                      <a:alpha val="60000"/>
                    </a:schemeClr>
                  </a:glow>
                </a:effectLst>
                <a:cs typeface="DecoType Naskh Variants" pitchFamily="2" charset="-78"/>
              </a:rPr>
              <a:t>أي اختباراً </a:t>
            </a:r>
          </a:p>
          <a:p>
            <a:r>
              <a:rPr lang="ar-SA" sz="2800" b="1" dirty="0" smtClean="0">
                <a:solidFill>
                  <a:schemeClr val="bg1">
                    <a:lumMod val="85000"/>
                  </a:schemeClr>
                </a:solidFill>
                <a:effectLst>
                  <a:glow rad="101600">
                    <a:schemeClr val="tx1">
                      <a:alpha val="60000"/>
                    </a:schemeClr>
                  </a:glow>
                </a:effectLst>
                <a:cs typeface="DecoType Naskh Variants" pitchFamily="2" charset="-78"/>
              </a:rPr>
              <a:t>ومحنة يعم بها المسيء وغيرهن لا يخص بها</a:t>
            </a:r>
          </a:p>
          <a:p>
            <a:r>
              <a:rPr lang="ar-SA" sz="2800" b="1" dirty="0" smtClean="0">
                <a:solidFill>
                  <a:schemeClr val="bg1">
                    <a:lumMod val="85000"/>
                  </a:schemeClr>
                </a:solidFill>
                <a:effectLst>
                  <a:glow rad="101600">
                    <a:schemeClr val="tx1">
                      <a:alpha val="60000"/>
                    </a:schemeClr>
                  </a:glow>
                </a:effectLst>
                <a:cs typeface="DecoType Naskh Variants" pitchFamily="2" charset="-78"/>
              </a:rPr>
              <a:t> أهل المعاصي، ولا من باشر بالذنب، بل </a:t>
            </a:r>
          </a:p>
          <a:p>
            <a:r>
              <a:rPr lang="ar-SA" sz="2800" b="1" dirty="0" smtClean="0">
                <a:solidFill>
                  <a:schemeClr val="bg1">
                    <a:lumMod val="85000"/>
                  </a:schemeClr>
                </a:solidFill>
                <a:effectLst>
                  <a:glow rad="101600">
                    <a:schemeClr val="tx1">
                      <a:alpha val="60000"/>
                    </a:schemeClr>
                  </a:glow>
                </a:effectLst>
                <a:cs typeface="DecoType Naskh Variants" pitchFamily="2" charset="-78"/>
              </a:rPr>
              <a:t>يعمهما حيث لم تدفع وترفع... </a:t>
            </a:r>
            <a:endParaRPr lang="ar-SA" sz="2800" dirty="0">
              <a:solidFill>
                <a:schemeClr val="bg1">
                  <a:lumMod val="85000"/>
                </a:schemeClr>
              </a:solidFill>
              <a:effectLst>
                <a:glow rad="101600">
                  <a:schemeClr val="tx1">
                    <a:alpha val="60000"/>
                  </a:schemeClr>
                </a:glow>
              </a:effectLst>
              <a:cs typeface="DecoType Naskh Variants"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4788024" y="1290826"/>
            <a:ext cx="416551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FFC000"/>
                </a:solidFill>
                <a:effectLst>
                  <a:glow rad="101600">
                    <a:schemeClr val="tx1">
                      <a:alpha val="60000"/>
                    </a:schemeClr>
                  </a:glow>
                </a:effectLst>
                <a:latin typeface="Arial" pitchFamily="34" charset="0"/>
                <a:ea typeface="Times New Roman" pitchFamily="18" charset="0"/>
                <a:cs typeface="DecoType Naskh Variants" pitchFamily="2" charset="-78"/>
              </a:rPr>
              <a:t>أسباب الوقوع في الفتن والاستعانة بالله القوي الصمد سبحانه  وتعالى للنجاة منها</a:t>
            </a:r>
            <a:endParaRPr kumimoji="0" lang="ar-SA" sz="4800" b="0" i="0" u="none" strike="noStrike" cap="none" normalizeH="0" baseline="0" dirty="0" smtClean="0">
              <a:ln>
                <a:noFill/>
              </a:ln>
              <a:solidFill>
                <a:srgbClr val="FFC000"/>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4817"/>
                                        </p:tgtEl>
                                        <p:attrNameLst>
                                          <p:attrName>style.visibility</p:attrName>
                                        </p:attrNameLst>
                                      </p:cBhvr>
                                      <p:to>
                                        <p:strVal val="visible"/>
                                      </p:to>
                                    </p:set>
                                    <p:anim calcmode="lin" valueType="num">
                                      <p:cBhvr>
                                        <p:cTn id="7" dur="1000" fill="hold"/>
                                        <p:tgtEl>
                                          <p:spTgt spid="34817"/>
                                        </p:tgtEl>
                                        <p:attrNameLst>
                                          <p:attrName>ppt_w</p:attrName>
                                        </p:attrNameLst>
                                      </p:cBhvr>
                                      <p:tavLst>
                                        <p:tav tm="0">
                                          <p:val>
                                            <p:fltVal val="0"/>
                                          </p:val>
                                        </p:tav>
                                        <p:tav tm="100000">
                                          <p:val>
                                            <p:strVal val="#ppt_w"/>
                                          </p:val>
                                        </p:tav>
                                      </p:tavLst>
                                    </p:anim>
                                    <p:anim calcmode="lin" valueType="num">
                                      <p:cBhvr>
                                        <p:cTn id="8" dur="1000" fill="hold"/>
                                        <p:tgtEl>
                                          <p:spTgt spid="348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788024" y="764704"/>
            <a:ext cx="4104456" cy="5509200"/>
          </a:xfrm>
          <a:prstGeom prst="rect">
            <a:avLst/>
          </a:prstGeom>
        </p:spPr>
        <p:txBody>
          <a:bodyPr wrap="square">
            <a:spAutoFit/>
          </a:bodyPr>
          <a:lstStyle/>
          <a:p>
            <a:pPr algn="justLow"/>
            <a:r>
              <a:rPr lang="ar-SA" sz="3200" b="1" dirty="0" smtClean="0">
                <a:solidFill>
                  <a:schemeClr val="bg1">
                    <a:lumMod val="85000"/>
                  </a:schemeClr>
                </a:solidFill>
                <a:effectLst>
                  <a:glow rad="101600">
                    <a:schemeClr val="tx1">
                      <a:alpha val="60000"/>
                    </a:schemeClr>
                  </a:glow>
                </a:effectLst>
                <a:cs typeface="DecoType Naskh Variants" pitchFamily="2" charset="-78"/>
              </a:rPr>
              <a:t>عن أم سلمة زوج النبي صلى اللّه عليه وسلم قالت: سمعت رسول اللّه صلى اللّه عليه وسلم يقول</a:t>
            </a:r>
            <a:r>
              <a:rPr lang="ar-SA" sz="3200" b="1" dirty="0" smtClean="0">
                <a:solidFill>
                  <a:schemeClr val="accent6"/>
                </a:solidFill>
                <a:effectLst>
                  <a:glow rad="101600">
                    <a:schemeClr val="tx1">
                      <a:alpha val="60000"/>
                    </a:schemeClr>
                  </a:glow>
                </a:effectLst>
                <a:cs typeface="DecoType Naskh Variants" pitchFamily="2" charset="-78"/>
              </a:rPr>
              <a:t>: "إذا ظهرت المعاصي في أمتي عمهم اللّه بعذاب من عنده"</a:t>
            </a:r>
            <a:r>
              <a:rPr lang="ar-SA" sz="3200" b="1" dirty="0" smtClean="0">
                <a:solidFill>
                  <a:schemeClr val="bg1">
                    <a:lumMod val="85000"/>
                  </a:schemeClr>
                </a:solidFill>
                <a:effectLst>
                  <a:glow rad="101600">
                    <a:schemeClr val="tx1">
                      <a:alpha val="60000"/>
                    </a:schemeClr>
                  </a:glow>
                </a:effectLst>
                <a:cs typeface="DecoType Naskh Variants" pitchFamily="2" charset="-78"/>
              </a:rPr>
              <a:t> فقلت؟ يا رسول اللّه أما فيهم أناس صالحون؟ قال: </a:t>
            </a:r>
            <a:r>
              <a:rPr lang="ar-SA" sz="3200" b="1" dirty="0" smtClean="0">
                <a:solidFill>
                  <a:schemeClr val="accent6"/>
                </a:solidFill>
                <a:effectLst>
                  <a:glow rad="101600">
                    <a:schemeClr val="tx1">
                      <a:alpha val="60000"/>
                    </a:schemeClr>
                  </a:glow>
                </a:effectLst>
                <a:cs typeface="DecoType Naskh Variants" pitchFamily="2" charset="-78"/>
              </a:rPr>
              <a:t>"بلى" </a:t>
            </a:r>
            <a:r>
              <a:rPr lang="ar-SA" sz="3200" b="1" dirty="0" smtClean="0">
                <a:solidFill>
                  <a:schemeClr val="bg1">
                    <a:lumMod val="85000"/>
                  </a:schemeClr>
                </a:solidFill>
                <a:effectLst>
                  <a:glow rad="101600">
                    <a:schemeClr val="tx1">
                      <a:alpha val="60000"/>
                    </a:schemeClr>
                  </a:glow>
                </a:effectLst>
                <a:cs typeface="DecoType Naskh Variants" pitchFamily="2" charset="-78"/>
              </a:rPr>
              <a:t>قالت: فكيف يصنع أولئك؟ قال: </a:t>
            </a:r>
            <a:r>
              <a:rPr lang="ar-SA" sz="3200" b="1" dirty="0" smtClean="0">
                <a:solidFill>
                  <a:schemeClr val="accent6"/>
                </a:solidFill>
                <a:effectLst>
                  <a:glow rad="101600">
                    <a:schemeClr val="tx1">
                      <a:alpha val="60000"/>
                    </a:schemeClr>
                  </a:glow>
                </a:effectLst>
                <a:cs typeface="DecoType Naskh Variants" pitchFamily="2" charset="-78"/>
              </a:rPr>
              <a:t>"يصيبهم ما أصاب الناس ثم يصيرون إلى مغفرة من اللّه ورضوان" </a:t>
            </a:r>
            <a:r>
              <a:rPr lang="ar-SA" sz="3200" b="1" dirty="0" smtClean="0">
                <a:solidFill>
                  <a:schemeClr val="bg1">
                    <a:lumMod val="85000"/>
                  </a:schemeClr>
                </a:solidFill>
                <a:effectLst>
                  <a:glow rad="101600">
                    <a:schemeClr val="tx1">
                      <a:alpha val="60000"/>
                    </a:schemeClr>
                  </a:glow>
                </a:effectLst>
                <a:cs typeface="DecoType Naskh Variants" pitchFamily="2" charset="-78"/>
              </a:rPr>
              <a:t>رواه الإمام أحمد. </a:t>
            </a:r>
            <a:endParaRPr lang="ar-SA" sz="3200" b="1" dirty="0" smtClean="0">
              <a:solidFill>
                <a:schemeClr val="bg1">
                  <a:lumMod val="85000"/>
                </a:schemeClr>
              </a:solidFill>
              <a:effectLst>
                <a:glow rad="101600">
                  <a:schemeClr val="tx1">
                    <a:alpha val="60000"/>
                  </a:schemeClr>
                </a:glow>
              </a:effectLst>
              <a:cs typeface="DecoType Naskh Variants" pitchFamily="2" charset="-78"/>
            </a:endParaRPr>
          </a:p>
          <a:p>
            <a:pPr algn="justLow"/>
            <a:r>
              <a:rPr lang="ar-SA" sz="3200" b="1" dirty="0" smtClean="0">
                <a:solidFill>
                  <a:schemeClr val="bg1">
                    <a:lumMod val="85000"/>
                  </a:schemeClr>
                </a:solidFill>
                <a:effectLst>
                  <a:glow rad="101600">
                    <a:schemeClr val="tx1">
                      <a:alpha val="60000"/>
                    </a:schemeClr>
                  </a:glow>
                </a:effectLst>
                <a:cs typeface="DecoType Naskh Variants" pitchFamily="2" charset="-78"/>
              </a:rPr>
              <a:t>ـ هذا ما سيؤول إليه حالنا , ربنا لا تؤاخذ الصالحين  بما فعل العاصين .</a:t>
            </a:r>
            <a:endParaRPr lang="ar-SA" sz="3200" dirty="0">
              <a:solidFill>
                <a:schemeClr val="bg1">
                  <a:lumMod val="85000"/>
                </a:schemeClr>
              </a:solidFill>
              <a:effectLst>
                <a:glow rad="101600">
                  <a:schemeClr val="tx1">
                    <a:alpha val="60000"/>
                  </a:schemeClr>
                </a:glow>
              </a:effectLst>
              <a:cs typeface="DecoType Naskh Variants" pitchFamily="2" charset="-78"/>
            </a:endParaRPr>
          </a:p>
        </p:txBody>
      </p:sp>
    </p:spTree>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4860032" y="332656"/>
            <a:ext cx="396044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وفي رواية: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ما من قوم يعملون بالمعاصي وفيهم رجل أعز منهم ولا أمنع لا يغيّره،</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إلا عمهم اللّه بعقاب أو أصابهم العقاب</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وفي أخرى عن عائشة ترفعه: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"إذا ظهر السوء في الأرض أنزل اللّه بأهل الأرض بأسه"</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فقلت: وفيهم أهل طاعة اللّه؟ قال: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"نعم ثم يصيرون إلى رحمة اللّه"</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أخرجهما الإمام أحمد.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ابن كثير</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p:cTn id="7" dur="1000" fill="hold"/>
                                        <p:tgtEl>
                                          <p:spTgt spid="14337"/>
                                        </p:tgtEl>
                                        <p:attrNameLst>
                                          <p:attrName>ppt_w</p:attrName>
                                        </p:attrNameLst>
                                      </p:cBhvr>
                                      <p:tavLst>
                                        <p:tav tm="0">
                                          <p:val>
                                            <p:fltVal val="0"/>
                                          </p:val>
                                        </p:tav>
                                        <p:tav tm="100000">
                                          <p:val>
                                            <p:strVal val="#ppt_w"/>
                                          </p:val>
                                        </p:tav>
                                      </p:tavLst>
                                    </p:anim>
                                    <p:anim calcmode="lin" valueType="num">
                                      <p:cBhvr>
                                        <p:cTn id="8" dur="1000" fill="hold"/>
                                        <p:tgtEl>
                                          <p:spTgt spid="1433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4716016" y="-26223"/>
            <a:ext cx="4427984"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وقال ابن عباس : أمر الله عز وجل المؤمنين أن لا يقروا المنكر بين أظهرهم فيعمهم الله بعذاب يصيب الظالم وغير الظالم . عن سيف بن أبي سليمان ، قال سمعت عدي بن عدي الكندي يقول : حدثني مولىً لنا أنه سمع جدي يقول : سمعت رسول الله صلى الله عليه وسلم يقول :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 إن الله لا يعذب العامة بعمل الخاصة حتى يروا المنكر بين ظهرانيهم وهم قادرون على أن ينكروه فلا ينكروه ، فإذا فعوا ذلك عذب الله العامة والخاصة"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وقال ابن زيد : أراد بالفتنة افتراق الكلمة ومخالفة بعضهم بعضاً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a:t>
            </a:r>
          </a:p>
          <a:p>
            <a:pPr marL="0" marR="0" lvl="0" indent="0" algn="ctr" defTabSz="914400" rtl="1" eaLnBrk="1" fontAlgn="base" latinLnBrk="0" hangingPunct="1">
              <a:lnSpc>
                <a:spcPct val="100000"/>
              </a:lnSpc>
              <a:spcBef>
                <a:spcPct val="0"/>
              </a:spcBef>
              <a:spcAft>
                <a:spcPct val="0"/>
              </a:spcAft>
              <a:buClrTx/>
              <a:buSzTx/>
              <a:buFontTx/>
              <a:buNone/>
              <a:tabLst/>
            </a:pPr>
            <a:r>
              <a:rPr lang="ar-SA" sz="2800" b="1" dirty="0" smtClean="0">
                <a:solidFill>
                  <a:schemeClr val="bg1">
                    <a:lumMod val="85000"/>
                  </a:schemeClr>
                </a:solidFill>
                <a:effectLst>
                  <a:glow rad="101600">
                    <a:schemeClr val="tx1">
                      <a:alpha val="60000"/>
                    </a:schemeClr>
                  </a:glow>
                </a:effectLst>
                <a:latin typeface="Calibri" pitchFamily="34" charset="0"/>
                <a:cs typeface="DecoType Naskh Variants" pitchFamily="2" charset="-78"/>
              </a:rPr>
              <a:t>ــ وليحق الحق أصبح الصالحون عاجزون من كثرة المنكرات !!</a:t>
            </a:r>
            <a:endParaRPr kumimoji="0" lang="ar-SA"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3313"/>
                                        </p:tgtEl>
                                        <p:attrNameLst>
                                          <p:attrName>style.visibility</p:attrName>
                                        </p:attrNameLst>
                                      </p:cBhvr>
                                      <p:to>
                                        <p:strVal val="visible"/>
                                      </p:to>
                                    </p:set>
                                    <p:anim calcmode="lin" valueType="num">
                                      <p:cBhvr>
                                        <p:cTn id="7" dur="1000" fill="hold"/>
                                        <p:tgtEl>
                                          <p:spTgt spid="13313"/>
                                        </p:tgtEl>
                                        <p:attrNameLst>
                                          <p:attrName>ppt_x</p:attrName>
                                        </p:attrNameLst>
                                      </p:cBhvr>
                                      <p:tavLst>
                                        <p:tav tm="0">
                                          <p:val>
                                            <p:strVal val="#ppt_x-.2"/>
                                          </p:val>
                                        </p:tav>
                                        <p:tav tm="100000">
                                          <p:val>
                                            <p:strVal val="#ppt_x"/>
                                          </p:val>
                                        </p:tav>
                                      </p:tavLst>
                                    </p:anim>
                                    <p:anim calcmode="lin" valueType="num">
                                      <p:cBhvr>
                                        <p:cTn id="8" dur="1000" fill="hold"/>
                                        <p:tgtEl>
                                          <p:spTgt spid="1331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3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4644008" y="404664"/>
            <a:ext cx="424847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أخبرنا عبد الواحد المليحي ، أنا أحمد بن عبد الله النعيمي ، أنا محمد بن يوسف ، ثنا محمد بن إسماعيل ، ثنا أبو اليمان ، أنا شعيب ، عن الزهري ، أخبرني أبو سلمة بن عبد الرحمن ، عن أبي هريرة قال : قال رسول الله صلى الله عليه وسلم : "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ستكون فتن القاعد فيها خير من القائم ، والقائم فيها خير من الماشي ، والماشي فيها خير من الساعي ، من تشرف لها تستشرفه ، فمن وجد ملجأ أو معاذاً فليعذ به "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قوله </a:t>
            </a:r>
            <a:r>
              <a:rPr kumimoji="0" lang="ar-SA" sz="28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Times New Roman" pitchFamily="18" charset="0"/>
                <a:cs typeface="DecoType Naskh Variants" pitchFamily="2" charset="-78"/>
              </a:rPr>
              <a:t>" لا تصيبن الذين ظلموا منكم خاصة "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يعني : العذاب ، " </a:t>
            </a:r>
            <a:r>
              <a:rPr kumimoji="0" lang="ar-SA" sz="28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Times New Roman" pitchFamily="18" charset="0"/>
                <a:cs typeface="DecoType Naskh Variants" pitchFamily="2" charset="-78"/>
              </a:rPr>
              <a:t>واعلموا أن الله شديد العقاب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البغوي</a:t>
            </a:r>
            <a:endParaRPr kumimoji="0" lang="ar-SA"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2289"/>
                                        </p:tgtEl>
                                        <p:attrNameLst>
                                          <p:attrName>style.visibility</p:attrName>
                                        </p:attrNameLst>
                                      </p:cBhvr>
                                      <p:to>
                                        <p:strVal val="visible"/>
                                      </p:to>
                                    </p:set>
                                    <p:anim calcmode="lin" valueType="num">
                                      <p:cBhvr>
                                        <p:cTn id="7" dur="1000" fill="hold"/>
                                        <p:tgtEl>
                                          <p:spTgt spid="12289"/>
                                        </p:tgtEl>
                                        <p:attrNameLst>
                                          <p:attrName>ppt_x</p:attrName>
                                        </p:attrNameLst>
                                      </p:cBhvr>
                                      <p:tavLst>
                                        <p:tav tm="0">
                                          <p:val>
                                            <p:strVal val="#ppt_x-.2"/>
                                          </p:val>
                                        </p:tav>
                                        <p:tav tm="100000">
                                          <p:val>
                                            <p:strVal val="#ppt_x"/>
                                          </p:val>
                                        </p:tav>
                                      </p:tavLst>
                                    </p:anim>
                                    <p:anim calcmode="lin" valueType="num">
                                      <p:cBhvr>
                                        <p:cTn id="8" dur="1000" fill="hold"/>
                                        <p:tgtEl>
                                          <p:spTgt spid="12289"/>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2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9"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4644008" y="188640"/>
            <a:ext cx="449999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وأما قوله: </a:t>
            </a:r>
            <a:r>
              <a:rPr kumimoji="0" lang="ar-SA" sz="32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(واعلموا أن الله شديد العقاب)،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فإنه تحذير من الله، ووعيد لمن واقع الفتنة التي حذره إياها بقوله: </a:t>
            </a:r>
            <a:r>
              <a:rPr kumimoji="0" lang="ar-SA" sz="32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(واتقوا فتنة)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يقول: اعلموا، أيها المؤمنون، أن ربكم شديد عقابه لمن افتُتن بظلم نفسه، وخالف أمره, فأثم به.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الطبري</a:t>
            </a:r>
            <a:endParaRPr kumimoji="0" lang="en-US"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DecoType Naskh Variants"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واحذروا -أيها المؤمنون- اختبارًا ومحنة يُعَمُّ بها المسيء وغيره لا يُخَص بها أهل المعاصي ولا مَن باشر الذنب, بل تصيب الصالحين معهم إذا قدروا على إنكار الظلم ولم ينكروه, واعلموا أن الله شديد العقاب لمن خالف أمره ونهيه. </a:t>
            </a: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التفسير الميسر</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1265"/>
                                        </p:tgtEl>
                                        <p:attrNameLst>
                                          <p:attrName>style.visibility</p:attrName>
                                        </p:attrNameLst>
                                      </p:cBhvr>
                                      <p:to>
                                        <p:strVal val="visible"/>
                                      </p:to>
                                    </p:set>
                                    <p:animEffect transition="in" filter="fade">
                                      <p:cBhvr>
                                        <p:cTn id="7" dur="1000"/>
                                        <p:tgtEl>
                                          <p:spTgt spid="11265"/>
                                        </p:tgtEl>
                                      </p:cBhvr>
                                    </p:animEffect>
                                    <p:anim calcmode="lin" valueType="num">
                                      <p:cBhvr>
                                        <p:cTn id="8" dur="1000" fill="hold"/>
                                        <p:tgtEl>
                                          <p:spTgt spid="11265"/>
                                        </p:tgtEl>
                                        <p:attrNameLst>
                                          <p:attrName>ppt_x</p:attrName>
                                        </p:attrNameLst>
                                      </p:cBhvr>
                                      <p:tavLst>
                                        <p:tav tm="0">
                                          <p:val>
                                            <p:strVal val="#ppt_x"/>
                                          </p:val>
                                        </p:tav>
                                        <p:tav tm="100000">
                                          <p:val>
                                            <p:strVal val="#ppt_x"/>
                                          </p:val>
                                        </p:tav>
                                      </p:tavLst>
                                    </p:anim>
                                    <p:anim calcmode="lin" valueType="num">
                                      <p:cBhvr>
                                        <p:cTn id="9" dur="1000" fill="hold"/>
                                        <p:tgtEl>
                                          <p:spTgt spid="11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4932040" y="631722"/>
            <a:ext cx="399593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a:t>
            </a: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واتقوا فتنة لا تصيبن الذين ظلموا منكم خاصة</a:t>
            </a: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أي اتقوا فتنة تتعدى الظالم فتصيب الصالح والطالح، ولا تختص إصابتها بمن يباشر الظلم منكم..     </a:t>
            </a:r>
            <a:endParaRPr kumimoji="0" lang="en-US" sz="36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عن السدي في الآية قال: تصيب الظالم والصالح عامة.   </a:t>
            </a:r>
            <a:r>
              <a:rPr kumimoji="0" lang="ar-SA" sz="36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 الشوكاني</a:t>
            </a:r>
            <a:endParaRPr kumimoji="0" lang="ar-SA" sz="36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0241"/>
                                        </p:tgtEl>
                                        <p:attrNameLst>
                                          <p:attrName>style.visibility</p:attrName>
                                        </p:attrNameLst>
                                      </p:cBhvr>
                                      <p:to>
                                        <p:strVal val="visible"/>
                                      </p:to>
                                    </p:set>
                                    <p:anim calcmode="lin" valueType="num">
                                      <p:cBhvr>
                                        <p:cTn id="7" dur="500" decel="50000" fill="hold">
                                          <p:stCondLst>
                                            <p:cond delay="0"/>
                                          </p:stCondLst>
                                        </p:cTn>
                                        <p:tgtEl>
                                          <p:spTgt spid="1024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4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41"/>
                                        </p:tgtEl>
                                        <p:attrNameLst>
                                          <p:attrName>ppt_w</p:attrName>
                                        </p:attrNameLst>
                                      </p:cBhvr>
                                      <p:tavLst>
                                        <p:tav tm="0">
                                          <p:val>
                                            <p:strVal val="#ppt_w*.05"/>
                                          </p:val>
                                        </p:tav>
                                        <p:tav tm="100000">
                                          <p:val>
                                            <p:strVal val="#ppt_w"/>
                                          </p:val>
                                        </p:tav>
                                      </p:tavLst>
                                    </p:anim>
                                    <p:anim calcmode="lin" valueType="num">
                                      <p:cBhvr>
                                        <p:cTn id="10" dur="1000" fill="hold"/>
                                        <p:tgtEl>
                                          <p:spTgt spid="1024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4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4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4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572000" y="188640"/>
            <a:ext cx="4572000" cy="6001643"/>
          </a:xfrm>
          <a:prstGeom prst="rect">
            <a:avLst/>
          </a:prstGeom>
        </p:spPr>
        <p:txBody>
          <a:bodyPr>
            <a:spAutoFit/>
          </a:bodyPr>
          <a:lstStyle/>
          <a:p>
            <a:pPr algn="justLow"/>
            <a:r>
              <a:rPr lang="ar-SA" sz="3200" b="1" dirty="0" smtClean="0">
                <a:solidFill>
                  <a:schemeClr val="bg1">
                    <a:lumMod val="85000"/>
                  </a:schemeClr>
                </a:solidFill>
                <a:effectLst>
                  <a:glow rad="101600">
                    <a:schemeClr val="tx1">
                      <a:alpha val="60000"/>
                    </a:schemeClr>
                  </a:glow>
                </a:effectLst>
                <a:cs typeface="DecoType Naskh Variants" pitchFamily="2" charset="-78"/>
              </a:rPr>
              <a:t>وفي صحيح البخاري والترمذي عن النعمان بن بشير عن النبي صلى الله عليه وسلم قال : </a:t>
            </a:r>
            <a:r>
              <a:rPr lang="ar-SA" sz="3200" b="1" dirty="0" smtClean="0">
                <a:solidFill>
                  <a:schemeClr val="accent6"/>
                </a:solidFill>
                <a:effectLst>
                  <a:glow rad="101600">
                    <a:schemeClr val="tx1">
                      <a:alpha val="60000"/>
                    </a:schemeClr>
                  </a:glow>
                </a:effectLst>
                <a:cs typeface="DecoType Naskh Variants" pitchFamily="2" charset="-78"/>
              </a:rPr>
              <a:t>" مثل القائم على حدود الله والواقع فيها كمثل قوم استهموا على سفينة فأصاب بعضهم أعلاها وبعضهم أسفلها فكان الذين في أسفلها إذا استقوا من الماء مروا على من فوقهم فقالوا لو أنا خرقنا في نصيبنا خرقا ولم نؤذ من فوقنا فإن يتركوهم وما أرادوا هلكوا جميعا وإن أخذوا على أيديهم نجوا ونجوا جميعا " </a:t>
            </a:r>
            <a:r>
              <a:rPr lang="ar-SA" sz="3200" b="1" dirty="0" smtClean="0">
                <a:solidFill>
                  <a:schemeClr val="bg1">
                    <a:lumMod val="85000"/>
                  </a:schemeClr>
                </a:solidFill>
                <a:effectLst>
                  <a:glow rad="101600">
                    <a:schemeClr val="tx1">
                      <a:alpha val="60000"/>
                    </a:schemeClr>
                  </a:glow>
                </a:effectLst>
                <a:cs typeface="DecoType Naskh Variants" pitchFamily="2" charset="-78"/>
              </a:rPr>
              <a:t>. ففي هذا الحديث تعذيب العامة بذنوب الخاصة </a:t>
            </a:r>
            <a:endParaRPr lang="ar-SA" sz="3200" dirty="0">
              <a:solidFill>
                <a:schemeClr val="bg1">
                  <a:lumMod val="85000"/>
                </a:schemeClr>
              </a:solidFill>
              <a:effectLst>
                <a:glow rad="101600">
                  <a:schemeClr val="tx1">
                    <a:alpha val="60000"/>
                  </a:schemeClr>
                </a:glow>
              </a:effectLst>
              <a:cs typeface="DecoType Naskh Variants"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2339752" y="0"/>
            <a:ext cx="6588224" cy="6278642"/>
          </a:xfrm>
          <a:prstGeom prst="rect">
            <a:avLst/>
          </a:prstGeom>
        </p:spPr>
        <p:txBody>
          <a:bodyPr wrap="square">
            <a:spAutoFit/>
          </a:bodyPr>
          <a:lstStyle/>
          <a:p>
            <a:r>
              <a:rPr lang="ar-SA" b="1" dirty="0" smtClean="0"/>
              <a:t>.</a:t>
            </a:r>
            <a:br>
              <a:rPr lang="ar-SA" b="1" dirty="0" smtClean="0"/>
            </a:br>
            <a:r>
              <a:rPr lang="ar-SA" sz="3200" b="1" dirty="0" smtClean="0">
                <a:solidFill>
                  <a:schemeClr val="bg1">
                    <a:lumMod val="85000"/>
                  </a:schemeClr>
                </a:solidFill>
                <a:effectLst>
                  <a:glow rad="101600">
                    <a:schemeClr val="tx1">
                      <a:alpha val="60000"/>
                    </a:schemeClr>
                  </a:glow>
                </a:effectLst>
                <a:cs typeface="DecoType Naskh Variants" pitchFamily="2" charset="-78"/>
              </a:rPr>
              <a:t>وفيه استحقاق العقوبة بترك الأمر بالمعروف والنهي عن المنكر </a:t>
            </a:r>
            <a:br>
              <a:rPr lang="ar-SA" sz="3200" b="1" dirty="0" smtClean="0">
                <a:solidFill>
                  <a:schemeClr val="bg1">
                    <a:lumMod val="85000"/>
                  </a:schemeClr>
                </a:solidFill>
                <a:effectLst>
                  <a:glow rad="101600">
                    <a:schemeClr val="tx1">
                      <a:alpha val="60000"/>
                    </a:schemeClr>
                  </a:glow>
                </a:effectLst>
                <a:cs typeface="DecoType Naskh Variants" pitchFamily="2" charset="-78"/>
              </a:rPr>
            </a:br>
            <a:r>
              <a:rPr lang="ar-SA" sz="3200" b="1" dirty="0" smtClean="0">
                <a:solidFill>
                  <a:schemeClr val="bg1">
                    <a:lumMod val="85000"/>
                  </a:schemeClr>
                </a:solidFill>
                <a:effectLst>
                  <a:glow rad="101600">
                    <a:schemeClr val="tx1">
                      <a:alpha val="60000"/>
                    </a:schemeClr>
                  </a:glow>
                </a:effectLst>
                <a:cs typeface="DecoType Naskh Variants" pitchFamily="2" charset="-78"/>
              </a:rPr>
              <a:t>قال علماؤنا : فالفتنة إذا عمت هلك الكل .</a:t>
            </a:r>
            <a:br>
              <a:rPr lang="ar-SA" sz="3200" b="1" dirty="0" smtClean="0">
                <a:solidFill>
                  <a:schemeClr val="bg1">
                    <a:lumMod val="85000"/>
                  </a:schemeClr>
                </a:solidFill>
                <a:effectLst>
                  <a:glow rad="101600">
                    <a:schemeClr val="tx1">
                      <a:alpha val="60000"/>
                    </a:schemeClr>
                  </a:glow>
                </a:effectLst>
                <a:cs typeface="DecoType Naskh Variants" pitchFamily="2" charset="-78"/>
              </a:rPr>
            </a:br>
            <a:r>
              <a:rPr lang="ar-SA" sz="3200" b="1" dirty="0" smtClean="0">
                <a:solidFill>
                  <a:schemeClr val="bg1">
                    <a:lumMod val="85000"/>
                  </a:schemeClr>
                </a:solidFill>
                <a:effectLst>
                  <a:glow rad="101600">
                    <a:schemeClr val="tx1">
                      <a:alpha val="60000"/>
                    </a:schemeClr>
                  </a:glow>
                </a:effectLst>
                <a:cs typeface="DecoType Naskh Variants" pitchFamily="2" charset="-78"/>
              </a:rPr>
              <a:t>وذلك عند ظهور المعاصي وانتشار </a:t>
            </a:r>
          </a:p>
          <a:p>
            <a:r>
              <a:rPr lang="ar-SA" sz="3200" b="1" dirty="0" smtClean="0">
                <a:solidFill>
                  <a:schemeClr val="bg1">
                    <a:lumMod val="85000"/>
                  </a:schemeClr>
                </a:solidFill>
                <a:effectLst>
                  <a:glow rad="101600">
                    <a:schemeClr val="tx1">
                      <a:alpha val="60000"/>
                    </a:schemeClr>
                  </a:glow>
                </a:effectLst>
                <a:cs typeface="DecoType Naskh Variants" pitchFamily="2" charset="-78"/>
              </a:rPr>
              <a:t>المنكر وعدم التغيير , وإذا لم تغير </a:t>
            </a:r>
          </a:p>
          <a:p>
            <a:r>
              <a:rPr lang="ar-SA" sz="3200" b="1" dirty="0" smtClean="0">
                <a:solidFill>
                  <a:schemeClr val="bg1">
                    <a:lumMod val="85000"/>
                  </a:schemeClr>
                </a:solidFill>
                <a:effectLst>
                  <a:glow rad="101600">
                    <a:schemeClr val="tx1">
                      <a:alpha val="60000"/>
                    </a:schemeClr>
                  </a:glow>
                </a:effectLst>
                <a:cs typeface="DecoType Naskh Variants" pitchFamily="2" charset="-78"/>
              </a:rPr>
              <a:t>وجب على المؤمنين المنكرين لها </a:t>
            </a:r>
          </a:p>
          <a:p>
            <a:r>
              <a:rPr lang="ar-SA" sz="3200" b="1" dirty="0" smtClean="0">
                <a:solidFill>
                  <a:schemeClr val="bg1">
                    <a:lumMod val="85000"/>
                  </a:schemeClr>
                </a:solidFill>
                <a:effectLst>
                  <a:glow rad="101600">
                    <a:schemeClr val="tx1">
                      <a:alpha val="60000"/>
                    </a:schemeClr>
                  </a:glow>
                </a:effectLst>
                <a:cs typeface="DecoType Naskh Variants" pitchFamily="2" charset="-78"/>
              </a:rPr>
              <a:t>بقلوبهم هجران تلك البلدة والهرب منها </a:t>
            </a:r>
          </a:p>
          <a:p>
            <a:r>
              <a:rPr lang="ar-SA" sz="3200" b="1" dirty="0" smtClean="0">
                <a:solidFill>
                  <a:schemeClr val="bg1">
                    <a:lumMod val="85000"/>
                  </a:schemeClr>
                </a:solidFill>
                <a:effectLst>
                  <a:glow rad="101600">
                    <a:schemeClr val="tx1">
                      <a:alpha val="60000"/>
                    </a:schemeClr>
                  </a:glow>
                </a:effectLst>
                <a:cs typeface="DecoType Naskh Variants" pitchFamily="2" charset="-78"/>
              </a:rPr>
              <a:t>.وهكذا كان الحكم فيمن</a:t>
            </a:r>
          </a:p>
          <a:p>
            <a:r>
              <a:rPr lang="ar-SA" sz="3200" b="1" dirty="0" smtClean="0">
                <a:solidFill>
                  <a:schemeClr val="bg1">
                    <a:lumMod val="85000"/>
                  </a:schemeClr>
                </a:solidFill>
                <a:effectLst>
                  <a:glow rad="101600">
                    <a:schemeClr val="tx1">
                      <a:alpha val="60000"/>
                    </a:schemeClr>
                  </a:glow>
                </a:effectLst>
                <a:cs typeface="DecoType Naskh Variants" pitchFamily="2" charset="-78"/>
              </a:rPr>
              <a:t> كان قبلنا من الأمم ; كما في</a:t>
            </a:r>
          </a:p>
          <a:p>
            <a:r>
              <a:rPr lang="ar-SA" sz="3200" b="1" dirty="0" smtClean="0">
                <a:solidFill>
                  <a:schemeClr val="bg1">
                    <a:lumMod val="85000"/>
                  </a:schemeClr>
                </a:solidFill>
                <a:effectLst>
                  <a:glow rad="101600">
                    <a:schemeClr val="tx1">
                      <a:alpha val="60000"/>
                    </a:schemeClr>
                  </a:glow>
                </a:effectLst>
                <a:cs typeface="DecoType Naskh Variants" pitchFamily="2" charset="-78"/>
              </a:rPr>
              <a:t> قصة السبت حين هجروا العاصين </a:t>
            </a:r>
          </a:p>
          <a:p>
            <a:r>
              <a:rPr lang="ar-SA" sz="3200" b="1" dirty="0" smtClean="0">
                <a:solidFill>
                  <a:schemeClr val="bg1">
                    <a:lumMod val="85000"/>
                  </a:schemeClr>
                </a:solidFill>
                <a:effectLst>
                  <a:glow rad="101600">
                    <a:schemeClr val="tx1">
                      <a:alpha val="60000"/>
                    </a:schemeClr>
                  </a:glow>
                </a:effectLst>
                <a:cs typeface="DecoType Naskh Variants" pitchFamily="2" charset="-78"/>
              </a:rPr>
              <a:t>وقالوا لا نساكنكم , وبهذا قال </a:t>
            </a:r>
          </a:p>
          <a:p>
            <a:r>
              <a:rPr lang="ar-SA" sz="3200" b="1" dirty="0" smtClean="0">
                <a:solidFill>
                  <a:schemeClr val="bg1">
                    <a:lumMod val="85000"/>
                  </a:schemeClr>
                </a:solidFill>
                <a:effectLst>
                  <a:glow rad="101600">
                    <a:schemeClr val="tx1">
                      <a:alpha val="60000"/>
                    </a:schemeClr>
                  </a:glow>
                </a:effectLst>
                <a:cs typeface="DecoType Naskh Variants" pitchFamily="2" charset="-78"/>
              </a:rPr>
              <a:t>السلف رضي الله عنهم .</a:t>
            </a:r>
            <a:r>
              <a:rPr lang="ar-SA" sz="3200" b="1" dirty="0" smtClean="0">
                <a:effectLst>
                  <a:glow rad="101600">
                    <a:schemeClr val="tx1">
                      <a:alpha val="60000"/>
                    </a:schemeClr>
                  </a:glow>
                </a:effectLst>
                <a:cs typeface="DecoType Naskh Variants" pitchFamily="2" charset="-78"/>
              </a:rPr>
              <a:t/>
            </a:r>
            <a:br>
              <a:rPr lang="ar-SA" sz="3200" b="1" dirty="0" smtClean="0">
                <a:effectLst>
                  <a:glow rad="101600">
                    <a:schemeClr val="tx1">
                      <a:alpha val="60000"/>
                    </a:schemeClr>
                  </a:glow>
                </a:effectLst>
                <a:cs typeface="DecoType Naskh Variants" pitchFamily="2" charset="-78"/>
              </a:rPr>
            </a:br>
            <a:endParaRPr lang="ar-SA" sz="3200" dirty="0">
              <a:effectLst>
                <a:glow rad="101600">
                  <a:schemeClr val="tx1">
                    <a:alpha val="60000"/>
                  </a:schemeClr>
                </a:glow>
              </a:effectLst>
              <a:cs typeface="DecoType Naskh Variants" pitchFamily="2" charset="-78"/>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169" name="Rectangle 1"/>
          <p:cNvSpPr>
            <a:spLocks noChangeArrowheads="1"/>
          </p:cNvSpPr>
          <p:nvPr/>
        </p:nvSpPr>
        <p:spPr bwMode="auto">
          <a:xfrm>
            <a:off x="4716016" y="260648"/>
            <a:ext cx="417646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روى ابن وهب عن مالك أنه قال : تهجر الأرض التي يصنع فيها المنكر جهارا ولا يستقر فيها؛ وروى البخاري عن ابن عمر قال قال رسول الله صلى الله عليه وسلم :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 إذا أنزل الله بقوم عذابا أصاب العذاب من كان فيهم ثم بعثوا على أعمالهم "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.فهذا يدل على أن الهلاك العام منه ما يكون طهرة للمؤمنين ومنه ما يكون نقمة للفاسقين .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 القرطبي</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7169"/>
                                        </p:tgtEl>
                                        <p:attrNameLst>
                                          <p:attrName>style.visibility</p:attrName>
                                        </p:attrNameLst>
                                      </p:cBhvr>
                                      <p:to>
                                        <p:strVal val="visible"/>
                                      </p:to>
                                    </p:set>
                                    <p:anim calcmode="lin" valueType="num">
                                      <p:cBhvr>
                                        <p:cTn id="7" dur="500" fill="hold"/>
                                        <p:tgtEl>
                                          <p:spTgt spid="7169"/>
                                        </p:tgtEl>
                                        <p:attrNameLst>
                                          <p:attrName>ppt_w</p:attrName>
                                        </p:attrNameLst>
                                      </p:cBhvr>
                                      <p:tavLst>
                                        <p:tav tm="0">
                                          <p:val>
                                            <p:fltVal val="0"/>
                                          </p:val>
                                        </p:tav>
                                        <p:tav tm="100000">
                                          <p:val>
                                            <p:strVal val="#ppt_w"/>
                                          </p:val>
                                        </p:tav>
                                      </p:tavLst>
                                    </p:anim>
                                    <p:anim calcmode="lin" valueType="num">
                                      <p:cBhvr>
                                        <p:cTn id="8" dur="500" fill="hold"/>
                                        <p:tgtEl>
                                          <p:spTgt spid="716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145" name="Rectangle 1"/>
          <p:cNvSpPr>
            <a:spLocks noChangeArrowheads="1"/>
          </p:cNvSpPr>
          <p:nvPr/>
        </p:nvSpPr>
        <p:spPr bwMode="auto">
          <a:xfrm>
            <a:off x="4932040" y="404664"/>
            <a:ext cx="396044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ــ هذا يرشدنا أن الفتنة إن نزلت لم تقتصر على الظالمين خاصة بل تتعدى للجميع وتصل إلى الصالح أيضا، وسبب تلك الفتنة عدم الاستجابة لله تعالى ولرسوله صلى الله عليه وسلم وعدم النهي عن المنكر فالواجب على كل من رآه أن ينكره يزيله إذا كان قادراً على ذلك فإذا سكت عليه فكلهم عصاة هذا بفعله وهذا برضاه وقد جعل الله تعالى الراضي بمنزلة العامل فاستويا في العقوبة الدنيوية. </a:t>
            </a:r>
            <a:r>
              <a:rPr kumimoji="0" lang="ar-SA" sz="3200" b="1" i="0" u="none" strike="noStrike" cap="none" normalizeH="0" baseline="0" dirty="0" smtClean="0">
                <a:ln>
                  <a:noFill/>
                </a:ln>
                <a:effectLst>
                  <a:glow rad="101600">
                    <a:schemeClr val="tx1">
                      <a:alpha val="60000"/>
                    </a:schemeClr>
                  </a:glow>
                </a:effectLst>
                <a:latin typeface="Calibri" pitchFamily="34" charset="0"/>
                <a:ea typeface="Calibri" pitchFamily="34" charset="0"/>
                <a:cs typeface="DecoType Naskh Variants" pitchFamily="2" charset="-78"/>
              </a:rPr>
              <a:t>    </a:t>
            </a:r>
            <a:endParaRPr kumimoji="0" lang="ar-SA" sz="3200" b="0" i="0" u="none" strike="noStrike" cap="none" normalizeH="0" baseline="0" dirty="0" smtClean="0">
              <a:ln>
                <a:noFill/>
              </a:ln>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145"/>
                                        </p:tgtEl>
                                        <p:attrNameLst>
                                          <p:attrName>style.visibility</p:attrName>
                                        </p:attrNameLst>
                                      </p:cBhvr>
                                      <p:to>
                                        <p:strVal val="visible"/>
                                      </p:to>
                                    </p:set>
                                    <p:anim calcmode="lin" valueType="num">
                                      <p:cBhvr>
                                        <p:cTn id="7" dur="1000" fill="hold"/>
                                        <p:tgtEl>
                                          <p:spTgt spid="6145"/>
                                        </p:tgtEl>
                                        <p:attrNameLst>
                                          <p:attrName>ppt_w</p:attrName>
                                        </p:attrNameLst>
                                      </p:cBhvr>
                                      <p:tavLst>
                                        <p:tav tm="0">
                                          <p:val>
                                            <p:fltVal val="0"/>
                                          </p:val>
                                        </p:tav>
                                        <p:tav tm="100000">
                                          <p:val>
                                            <p:strVal val="#ppt_w"/>
                                          </p:val>
                                        </p:tav>
                                      </p:tavLst>
                                    </p:anim>
                                    <p:anim calcmode="lin" valueType="num">
                                      <p:cBhvr>
                                        <p:cTn id="8" dur="1000" fill="hold"/>
                                        <p:tgtEl>
                                          <p:spTgt spid="614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5724128" y="548680"/>
            <a:ext cx="2428870"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5400" b="1" i="0" u="none" strike="noStrike" cap="none" normalizeH="0" baseline="0" dirty="0" smtClean="0">
                <a:ln>
                  <a:noFill/>
                </a:ln>
                <a:solidFill>
                  <a:srgbClr val="FFC000"/>
                </a:solidFill>
                <a:effectLst>
                  <a:glow rad="101600">
                    <a:schemeClr val="tx1">
                      <a:alpha val="60000"/>
                    </a:schemeClr>
                  </a:glow>
                </a:effectLst>
                <a:latin typeface="Andalus" pitchFamily="2" charset="-78"/>
                <a:ea typeface="Times New Roman" pitchFamily="18" charset="0"/>
                <a:cs typeface="DecoType Naskh Variants" pitchFamily="2" charset="-78"/>
              </a:rPr>
              <a:t>المقـــــــــــــدمة</a:t>
            </a:r>
            <a:endParaRPr kumimoji="0" lang="ar-SA" sz="5400" b="0" i="0" u="none" strike="noStrike" cap="none" normalizeH="0" baseline="0" dirty="0" smtClean="0">
              <a:ln>
                <a:noFill/>
              </a:ln>
              <a:solidFill>
                <a:srgbClr val="FFC000"/>
              </a:solidFill>
              <a:effectLst>
                <a:glow rad="101600">
                  <a:schemeClr val="tx1">
                    <a:alpha val="60000"/>
                  </a:schemeClr>
                </a:glow>
              </a:effectLst>
              <a:latin typeface="Arial" pitchFamily="34" charset="0"/>
              <a:cs typeface="DecoType Naskh Variants" pitchFamily="2" charset="-78"/>
            </a:endParaRPr>
          </a:p>
        </p:txBody>
      </p:sp>
      <p:sp>
        <p:nvSpPr>
          <p:cNvPr id="32770" name="Rectangle 2"/>
          <p:cNvSpPr>
            <a:spLocks noChangeArrowheads="1"/>
          </p:cNvSpPr>
          <p:nvPr/>
        </p:nvSpPr>
        <p:spPr bwMode="auto">
          <a:xfrm>
            <a:off x="4860032" y="1022539"/>
            <a:ext cx="4032448"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أهدي ما وفقني ربي لجمعه والبحث فيه لكل من أرادت النجاة من الفتن ما ظهر منها وما بطن , بأعظم ما قرن الله جل وعلا مع العبادة توكيدا لشدة أهميتها في قوله تعالى : </a:t>
            </a:r>
            <a:r>
              <a:rPr kumimoji="0" lang="ar-SA" sz="32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Times New Roman" pitchFamily="18" charset="0"/>
                <a:cs typeface="DecoType Naskh Variants" pitchFamily="2" charset="-78"/>
              </a:rPr>
              <a:t>((إياك نعبد وإياك نستعين))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إنها &gt;&gt;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عبادة الاستعانة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”بالقوي الصمد المستعان" جل جلاله</a:t>
            </a:r>
            <a:endParaRPr kumimoji="0" lang="ar-SA"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fade">
                                      <p:cBhvr>
                                        <p:cTn id="7" dur="770" decel="100000"/>
                                        <p:tgtEl>
                                          <p:spTgt spid="32769"/>
                                        </p:tgtEl>
                                      </p:cBhvr>
                                    </p:animEffect>
                                    <p:animScale>
                                      <p:cBhvr>
                                        <p:cTn id="8" dur="770" decel="100000"/>
                                        <p:tgtEl>
                                          <p:spTgt spid="32769"/>
                                        </p:tgtEl>
                                      </p:cBhvr>
                                      <p:from x="10000" y="10000"/>
                                      <p:to x="200000" y="450000"/>
                                    </p:animScale>
                                    <p:animScale>
                                      <p:cBhvr>
                                        <p:cTn id="9" dur="1230" accel="100000" fill="hold">
                                          <p:stCondLst>
                                            <p:cond delay="770"/>
                                          </p:stCondLst>
                                        </p:cTn>
                                        <p:tgtEl>
                                          <p:spTgt spid="32769"/>
                                        </p:tgtEl>
                                      </p:cBhvr>
                                      <p:from x="200000" y="450000"/>
                                      <p:to x="100000" y="100000"/>
                                    </p:animScale>
                                    <p:set>
                                      <p:cBhvr>
                                        <p:cTn id="10" dur="770" fill="hold"/>
                                        <p:tgtEl>
                                          <p:spTgt spid="32769"/>
                                        </p:tgtEl>
                                        <p:attrNameLst>
                                          <p:attrName>ppt_x</p:attrName>
                                        </p:attrNameLst>
                                      </p:cBhvr>
                                      <p:to>
                                        <p:strVal val="(0.5)"/>
                                      </p:to>
                                    </p:set>
                                    <p:anim from="(0.5)" to="(#ppt_x)" calcmode="lin" valueType="num">
                                      <p:cBhvr>
                                        <p:cTn id="11" dur="1230" accel="100000" fill="hold">
                                          <p:stCondLst>
                                            <p:cond delay="770"/>
                                          </p:stCondLst>
                                        </p:cTn>
                                        <p:tgtEl>
                                          <p:spTgt spid="32769"/>
                                        </p:tgtEl>
                                        <p:attrNameLst>
                                          <p:attrName>ppt_x</p:attrName>
                                        </p:attrNameLst>
                                      </p:cBhvr>
                                    </p:anim>
                                    <p:set>
                                      <p:cBhvr>
                                        <p:cTn id="12" dur="770" fill="hold"/>
                                        <p:tgtEl>
                                          <p:spTgt spid="32769"/>
                                        </p:tgtEl>
                                        <p:attrNameLst>
                                          <p:attrName>ppt_y</p:attrName>
                                        </p:attrNameLst>
                                      </p:cBhvr>
                                      <p:to>
                                        <p:strVal val="(#ppt_y+0.4)"/>
                                      </p:to>
                                    </p:set>
                                    <p:anim from="(#ppt_y+0.4)" to="(#ppt_y)" calcmode="lin" valueType="num">
                                      <p:cBhvr>
                                        <p:cTn id="13" dur="1230" accel="100000" fill="hold">
                                          <p:stCondLst>
                                            <p:cond delay="770"/>
                                          </p:stCondLst>
                                        </p:cTn>
                                        <p:tgtEl>
                                          <p:spTgt spid="32769"/>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32770"/>
                                        </p:tgtEl>
                                        <p:attrNameLst>
                                          <p:attrName>style.visibility</p:attrName>
                                        </p:attrNameLst>
                                      </p:cBhvr>
                                      <p:to>
                                        <p:strVal val="visible"/>
                                      </p:to>
                                    </p:set>
                                    <p:anim calcmode="lin" valueType="num">
                                      <p:cBhvr>
                                        <p:cTn id="18" dur="1000" fill="hold"/>
                                        <p:tgtEl>
                                          <p:spTgt spid="32770"/>
                                        </p:tgtEl>
                                        <p:attrNameLst>
                                          <p:attrName>ppt_w</p:attrName>
                                        </p:attrNameLst>
                                      </p:cBhvr>
                                      <p:tavLst>
                                        <p:tav tm="0">
                                          <p:val>
                                            <p:fltVal val="0"/>
                                          </p:val>
                                        </p:tav>
                                        <p:tav tm="100000">
                                          <p:val>
                                            <p:strVal val="#ppt_w"/>
                                          </p:val>
                                        </p:tav>
                                      </p:tavLst>
                                    </p:anim>
                                    <p:anim calcmode="lin" valueType="num">
                                      <p:cBhvr>
                                        <p:cTn id="19" dur="1000" fill="hold"/>
                                        <p:tgtEl>
                                          <p:spTgt spid="32770"/>
                                        </p:tgtEl>
                                        <p:attrNameLst>
                                          <p:attrName>ppt_h</p:attrName>
                                        </p:attrNameLst>
                                      </p:cBhvr>
                                      <p:tavLst>
                                        <p:tav tm="0">
                                          <p:val>
                                            <p:fltVal val="0"/>
                                          </p:val>
                                        </p:tav>
                                        <p:tav tm="100000">
                                          <p:val>
                                            <p:strVal val="#ppt_h"/>
                                          </p:val>
                                        </p:tav>
                                      </p:tavLst>
                                    </p:anim>
                                    <p:animEffect transition="in" filter="fade">
                                      <p:cBhvr>
                                        <p:cTn id="20" dur="10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P spid="32770"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121" name="Rectangle 1"/>
          <p:cNvSpPr>
            <a:spLocks noChangeArrowheads="1"/>
          </p:cNvSpPr>
          <p:nvPr/>
        </p:nvSpPr>
        <p:spPr bwMode="auto">
          <a:xfrm>
            <a:off x="4788024" y="620688"/>
            <a:ext cx="4139952"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وأخرج الترمذي .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وأبو داود عن قيس بن حازم عن أبي بكر رضي الله عنه قال : سمعت رسول الله صلى الله عليه وسلم يقول : «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إن الناس إذا رأوا الظالم فلم يأخذوا على يده أوشك أن يعمهم الله تعالى بعقاب</a:t>
            </a:r>
            <a:endParaRPr kumimoji="0" lang="ar-SA" sz="28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فاتقوا ايها المؤمنون الفتن ، واضربوا على أيدي المجرمين ، فان الذنب العظيم مفسدٌ جماعتكم ولا يصيب الذين ظلموا وحدهم ، بل يصيب الجميع </a:t>
            </a:r>
            <a:r>
              <a:rPr lang="ar-SA" sz="2800" b="1" dirty="0" smtClean="0">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والأفرادُ في نظر القرآن مسئولين عن خاصة أنفسهم ، ومسؤلون عن أمتهم أيضا فإذا قصروا في أحد الجانبين أو فيهما- عرّضوا أنفسهم وأمتهم للدمار والهلاك                                 </a:t>
            </a:r>
            <a:endParaRPr kumimoji="0" lang="ar-SA"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121"/>
                                        </p:tgtEl>
                                        <p:attrNameLst>
                                          <p:attrName>style.visibility</p:attrName>
                                        </p:attrNameLst>
                                      </p:cBhvr>
                                      <p:to>
                                        <p:strVal val="visible"/>
                                      </p:to>
                                    </p:set>
                                    <p:animEffect transition="in" filter="fade">
                                      <p:cBhvr>
                                        <p:cTn id="7" dur="1000"/>
                                        <p:tgtEl>
                                          <p:spTgt spid="5121"/>
                                        </p:tgtEl>
                                      </p:cBhvr>
                                    </p:animEffect>
                                    <p:anim calcmode="lin" valueType="num">
                                      <p:cBhvr>
                                        <p:cTn id="8" dur="1000" fill="hold"/>
                                        <p:tgtEl>
                                          <p:spTgt spid="5121"/>
                                        </p:tgtEl>
                                        <p:attrNameLst>
                                          <p:attrName>ppt_x</p:attrName>
                                        </p:attrNameLst>
                                      </p:cBhvr>
                                      <p:tavLst>
                                        <p:tav tm="0">
                                          <p:val>
                                            <p:strVal val="#ppt_x"/>
                                          </p:val>
                                        </p:tav>
                                        <p:tav tm="100000">
                                          <p:val>
                                            <p:strVal val="#ppt_x"/>
                                          </p:val>
                                        </p:tav>
                                      </p:tavLst>
                                    </p:anim>
                                    <p:anim calcmode="lin" valueType="num">
                                      <p:cBhvr>
                                        <p:cTn id="9" dur="1000" fill="hold"/>
                                        <p:tgtEl>
                                          <p:spTgt spid="51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572000" y="476672"/>
            <a:ext cx="44279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المسلمين إن لم يكونوا كلمة واحدة في الاستجابة لله وللرسول عليه الصلاة والسلام دب بينهم الاختلاف واضطربت أحوالهم واختل نظام جماعتهم باختلاف الآراء وذلك الحال هو المعبر عنه بالفتنة .</a:t>
            </a:r>
            <a:br>
              <a:rPr kumimoji="0" lang="ar-SA" sz="24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br>
            <a:r>
              <a:rPr kumimoji="0" lang="ar-SA" sz="24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وبهذا تعلم أن الفتنة قد تكون عقاباً من الله تعالى في الدنيا ، فهي تأخذ حكم العقوبات الدنيوية التي تصيب الأمم ، فإن من سُنتها أن لا تخص المجرمين إذا كان الغالب على الناس هو الفساد ، لأنها عقوبات تحصل إما بحوادث كونية يشاؤها الله تعالى أو على أيدي الجهلاء من الخلق , وفي صحيح مسلم  عن زينب بنت جحش أنها قالت : «يا رسول الله أنهلك وفينا الصالحون قال : </a:t>
            </a:r>
            <a:r>
              <a:rPr kumimoji="0" lang="ar-SA" sz="24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نعم </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إذا كثر الخبث ثم يحشْرون على </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نياتهم</a:t>
            </a:r>
            <a:r>
              <a:rPr lang="ar-SA" sz="2400" b="1" dirty="0" smtClean="0">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a:t>
            </a:r>
            <a:r>
              <a:rPr kumimoji="0" lang="ar-SA" sz="24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a:t>
            </a:r>
            <a:endParaRPr kumimoji="0" lang="ar-SA" sz="24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097"/>
                                        </p:tgtEl>
                                        <p:attrNameLst>
                                          <p:attrName>style.visibility</p:attrName>
                                        </p:attrNameLst>
                                      </p:cBhvr>
                                      <p:to>
                                        <p:strVal val="visible"/>
                                      </p:to>
                                    </p:set>
                                    <p:anim calcmode="lin" valueType="num">
                                      <p:cBhvr>
                                        <p:cTn id="7" dur="1000" fill="hold"/>
                                        <p:tgtEl>
                                          <p:spTgt spid="4097"/>
                                        </p:tgtEl>
                                        <p:attrNameLst>
                                          <p:attrName>ppt_w</p:attrName>
                                        </p:attrNameLst>
                                      </p:cBhvr>
                                      <p:tavLst>
                                        <p:tav tm="0">
                                          <p:val>
                                            <p:strVal val="#ppt_w*0.70"/>
                                          </p:val>
                                        </p:tav>
                                        <p:tav tm="100000">
                                          <p:val>
                                            <p:strVal val="#ppt_w"/>
                                          </p:val>
                                        </p:tav>
                                      </p:tavLst>
                                    </p:anim>
                                    <p:anim calcmode="lin" valueType="num">
                                      <p:cBhvr>
                                        <p:cTn id="8" dur="1000" fill="hold"/>
                                        <p:tgtEl>
                                          <p:spTgt spid="4097"/>
                                        </p:tgtEl>
                                        <p:attrNameLst>
                                          <p:attrName>ppt_h</p:attrName>
                                        </p:attrNameLst>
                                      </p:cBhvr>
                                      <p:tavLst>
                                        <p:tav tm="0">
                                          <p:val>
                                            <p:strVal val="#ppt_h"/>
                                          </p:val>
                                        </p:tav>
                                        <p:tav tm="100000">
                                          <p:val>
                                            <p:strVal val="#ppt_h"/>
                                          </p:val>
                                        </p:tav>
                                      </p:tavLst>
                                    </p:anim>
                                    <p:animEffect transition="in" filter="fade">
                                      <p:cBhvr>
                                        <p:cTn id="9" dur="1000"/>
                                        <p:tgtEl>
                                          <p:spTgt spid="40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827584" y="1772816"/>
            <a:ext cx="3600400" cy="3785652"/>
          </a:xfrm>
          <a:prstGeom prst="rect">
            <a:avLst/>
          </a:prstGeom>
        </p:spPr>
        <p:txBody>
          <a:bodyPr wrap="square">
            <a:spAutoFit/>
          </a:bodyPr>
          <a:lstStyle/>
          <a:p>
            <a:pPr algn="ctr"/>
            <a:r>
              <a:rPr lang="ar-SA" sz="4800" b="1" dirty="0" smtClean="0">
                <a:solidFill>
                  <a:schemeClr val="accent6"/>
                </a:solidFill>
                <a:effectLst>
                  <a:glow rad="101600">
                    <a:schemeClr val="tx1">
                      <a:alpha val="60000"/>
                    </a:schemeClr>
                  </a:glow>
                </a:effectLst>
                <a:cs typeface="DecoType Naskh Variants" pitchFamily="2" charset="-78"/>
              </a:rPr>
              <a:t>كيف نعيش </a:t>
            </a:r>
            <a:endParaRPr lang="ar-SA" sz="4800" b="1" dirty="0" smtClean="0">
              <a:solidFill>
                <a:schemeClr val="accent6"/>
              </a:solidFill>
              <a:effectLst>
                <a:glow rad="101600">
                  <a:schemeClr val="tx1">
                    <a:alpha val="60000"/>
                  </a:schemeClr>
                </a:glow>
              </a:effectLst>
              <a:cs typeface="DecoType Naskh Variants" pitchFamily="2" charset="-78"/>
            </a:endParaRPr>
          </a:p>
          <a:p>
            <a:pPr algn="ctr"/>
            <a:r>
              <a:rPr lang="ar-SA" sz="4800" b="1" dirty="0" smtClean="0">
                <a:solidFill>
                  <a:schemeClr val="accent6"/>
                </a:solidFill>
                <a:effectLst>
                  <a:glow rad="101600">
                    <a:schemeClr val="tx1">
                      <a:alpha val="60000"/>
                    </a:schemeClr>
                  </a:glow>
                </a:effectLst>
                <a:cs typeface="DecoType Naskh Variants" pitchFamily="2" charset="-78"/>
              </a:rPr>
              <a:t>تحت </a:t>
            </a:r>
            <a:r>
              <a:rPr lang="ar-SA" sz="4800" b="1" dirty="0" smtClean="0">
                <a:solidFill>
                  <a:schemeClr val="accent6"/>
                </a:solidFill>
                <a:effectLst>
                  <a:glow rad="101600">
                    <a:schemeClr val="tx1">
                      <a:alpha val="60000"/>
                    </a:schemeClr>
                  </a:glow>
                </a:effectLst>
                <a:cs typeface="DecoType Naskh Variants" pitchFamily="2" charset="-78"/>
              </a:rPr>
              <a:t>ظل </a:t>
            </a:r>
            <a:r>
              <a:rPr lang="ar-SA" sz="4800" b="1" dirty="0" smtClean="0">
                <a:solidFill>
                  <a:schemeClr val="accent6"/>
                </a:solidFill>
                <a:effectLst>
                  <a:glow rad="101600">
                    <a:schemeClr val="tx1">
                      <a:alpha val="60000"/>
                    </a:schemeClr>
                  </a:glow>
                </a:effectLst>
                <a:cs typeface="DecoType Naskh Variants" pitchFamily="2" charset="-78"/>
              </a:rPr>
              <a:t>هذه </a:t>
            </a:r>
            <a:r>
              <a:rPr lang="ar-SA" sz="4800" b="1" dirty="0" smtClean="0">
                <a:solidFill>
                  <a:schemeClr val="accent6"/>
                </a:solidFill>
                <a:effectLst>
                  <a:glow rad="101600">
                    <a:schemeClr val="tx1">
                      <a:alpha val="60000"/>
                    </a:schemeClr>
                  </a:glow>
                </a:effectLst>
                <a:cs typeface="DecoType Naskh Variants" pitchFamily="2" charset="-78"/>
              </a:rPr>
              <a:t>الآية فنعرف منها </a:t>
            </a:r>
            <a:endParaRPr lang="ar-SA" sz="4800" b="1" dirty="0" smtClean="0">
              <a:solidFill>
                <a:schemeClr val="accent6"/>
              </a:solidFill>
              <a:effectLst>
                <a:glow rad="101600">
                  <a:schemeClr val="tx1">
                    <a:alpha val="60000"/>
                  </a:schemeClr>
                </a:glow>
              </a:effectLst>
              <a:cs typeface="DecoType Naskh Variants" pitchFamily="2" charset="-78"/>
            </a:endParaRPr>
          </a:p>
          <a:p>
            <a:pPr algn="ctr"/>
            <a:r>
              <a:rPr lang="ar-SA" sz="4800" b="1" dirty="0" smtClean="0">
                <a:solidFill>
                  <a:schemeClr val="accent6"/>
                </a:solidFill>
                <a:effectLst>
                  <a:glow rad="101600">
                    <a:schemeClr val="tx1">
                      <a:alpha val="60000"/>
                    </a:schemeClr>
                  </a:glow>
                </a:effectLst>
                <a:cs typeface="DecoType Naskh Variants" pitchFamily="2" charset="-78"/>
              </a:rPr>
              <a:t>كيف </a:t>
            </a:r>
            <a:r>
              <a:rPr lang="ar-SA" sz="4800" b="1" dirty="0" smtClean="0">
                <a:solidFill>
                  <a:schemeClr val="accent6"/>
                </a:solidFill>
                <a:effectLst>
                  <a:glow rad="101600">
                    <a:schemeClr val="tx1">
                      <a:alpha val="60000"/>
                    </a:schemeClr>
                  </a:glow>
                </a:effectLst>
                <a:cs typeface="DecoType Naskh Variants" pitchFamily="2" charset="-78"/>
              </a:rPr>
              <a:t>ننجو </a:t>
            </a:r>
            <a:endParaRPr lang="ar-SA" sz="4800" b="1" dirty="0" smtClean="0">
              <a:solidFill>
                <a:schemeClr val="accent6"/>
              </a:solidFill>
              <a:effectLst>
                <a:glow rad="101600">
                  <a:schemeClr val="tx1">
                    <a:alpha val="60000"/>
                  </a:schemeClr>
                </a:glow>
              </a:effectLst>
              <a:cs typeface="DecoType Naskh Variants" pitchFamily="2" charset="-78"/>
            </a:endParaRPr>
          </a:p>
          <a:p>
            <a:pPr algn="ctr"/>
            <a:r>
              <a:rPr lang="ar-SA" sz="4800" b="1" dirty="0" smtClean="0">
                <a:solidFill>
                  <a:schemeClr val="accent6"/>
                </a:solidFill>
                <a:effectLst>
                  <a:glow rad="101600">
                    <a:schemeClr val="tx1">
                      <a:alpha val="60000"/>
                    </a:schemeClr>
                  </a:glow>
                </a:effectLst>
                <a:cs typeface="DecoType Naskh Variants" pitchFamily="2" charset="-78"/>
              </a:rPr>
              <a:t>من </a:t>
            </a:r>
            <a:r>
              <a:rPr lang="ar-SA" sz="4800" b="1" dirty="0" smtClean="0">
                <a:solidFill>
                  <a:schemeClr val="accent6"/>
                </a:solidFill>
                <a:effectLst>
                  <a:glow rad="101600">
                    <a:schemeClr val="tx1">
                      <a:alpha val="60000"/>
                    </a:schemeClr>
                  </a:glow>
                </a:effectLst>
                <a:cs typeface="DecoType Naskh Variants" pitchFamily="2" charset="-78"/>
              </a:rPr>
              <a:t>الفتن</a:t>
            </a:r>
            <a:endParaRPr lang="ar-SA" sz="4800" dirty="0">
              <a:solidFill>
                <a:schemeClr val="accent6"/>
              </a:solidFill>
              <a:effectLst>
                <a:glow rad="101600">
                  <a:schemeClr val="tx1">
                    <a:alpha val="60000"/>
                  </a:schemeClr>
                </a:glow>
              </a:effectLst>
              <a:cs typeface="DecoType Naskh Variants" pitchFamily="2" charset="-78"/>
            </a:endParaRPr>
          </a:p>
        </p:txBody>
      </p:sp>
      <p:sp>
        <p:nvSpPr>
          <p:cNvPr id="3" name="مستطيل 2"/>
          <p:cNvSpPr/>
          <p:nvPr/>
        </p:nvSpPr>
        <p:spPr>
          <a:xfrm>
            <a:off x="4572000" y="1412776"/>
            <a:ext cx="4572000" cy="2554545"/>
          </a:xfrm>
          <a:prstGeom prst="rect">
            <a:avLst/>
          </a:prstGeom>
        </p:spPr>
        <p:txBody>
          <a:bodyPr>
            <a:spAutoFit/>
          </a:bodyPr>
          <a:lstStyle/>
          <a:p>
            <a:pPr lvl="0" algn="ctr" fontAlgn="base">
              <a:spcBef>
                <a:spcPct val="0"/>
              </a:spcBef>
              <a:spcAft>
                <a:spcPct val="0"/>
              </a:spcAft>
            </a:pPr>
            <a:r>
              <a:rPr lang="ar-SA" sz="3200" b="1" dirty="0" smtClean="0">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1ـ وجوب الاستجابة لنداء الله ورسوله بفعل الأمر, وترك النهي لما في ذلك من حياة الفرد المسلم.</a:t>
            </a:r>
            <a:endParaRPr lang="en-US" sz="3200" dirty="0" smtClean="0">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lvl="0" algn="ctr" eaLnBrk="0" fontAlgn="base" hangingPunct="0">
              <a:spcBef>
                <a:spcPct val="0"/>
              </a:spcBef>
              <a:spcAft>
                <a:spcPct val="0"/>
              </a:spcAft>
            </a:pPr>
            <a:r>
              <a:rPr lang="ar-SA" sz="3200" b="1" dirty="0" smtClean="0">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2- تعين اغتنام فرصة الخير قبل فواتها فمتى سنحت للمؤمن تعين عليه اغتنامها.</a:t>
            </a:r>
            <a:endParaRPr lang="en-US" sz="3200" dirty="0" smtClean="0">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4716016" y="404664"/>
            <a:ext cx="442798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3- وجوب الأمر بالمعروف والنهي عن المنكر اتقاء للفتن العامة التي يهلك فيها العادل والظالم.</a:t>
            </a:r>
            <a:endParaRPr kumimoji="0" lang="en-US"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4- وجوب ذكر ا لنعم لشكرها بطاعة الله ورسوله صلى الله عليه وسلم.</a:t>
            </a:r>
            <a:endParaRPr kumimoji="0" lang="en-US"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5- وجوب شكر النعم بحمد الله تعالى والثناء عليه والاعتراف بالنعمة له والتصرف فيها حسب مرضاته.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DecoType Naskh Variants" pitchFamily="2" charset="-78"/>
              </a:rPr>
              <a:t>الجزائري</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ppt_x</p:attrName>
                                        </p:attrNameLst>
                                      </p:cBhvr>
                                      <p:tavLst>
                                        <p:tav tm="0">
                                          <p:val>
                                            <p:strVal val="#ppt_x-.2"/>
                                          </p:val>
                                        </p:tav>
                                        <p:tav tm="100000">
                                          <p:val>
                                            <p:strVal val="#ppt_x"/>
                                          </p:val>
                                        </p:tav>
                                      </p:tavLst>
                                    </p:anim>
                                    <p:anim calcmode="lin" valueType="num">
                                      <p:cBhvr>
                                        <p:cTn id="8" dur="1000" fill="hold"/>
                                        <p:tgtEl>
                                          <p:spTgt spid="20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11560" y="476672"/>
            <a:ext cx="820891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Calibri" pitchFamily="34" charset="0"/>
                <a:cs typeface="DecoType Naskh Variants" pitchFamily="2" charset="-78"/>
              </a:rPr>
              <a:t>**الانشغال بالأموال والأولاد التي استخلفنا فيها من أبواب الفتنة:</a:t>
            </a:r>
          </a:p>
          <a:p>
            <a:pPr marL="0" marR="0" lvl="0" indent="0" defTabSz="914400" rtl="1" eaLnBrk="1" fontAlgn="base" latinLnBrk="0" hangingPunct="1">
              <a:lnSpc>
                <a:spcPct val="100000"/>
              </a:lnSpc>
              <a:spcBef>
                <a:spcPct val="0"/>
              </a:spcBef>
              <a:spcAft>
                <a:spcPct val="0"/>
              </a:spcAft>
              <a:buClrTx/>
              <a:buSzTx/>
              <a:buFontTx/>
              <a:buNone/>
              <a:tabLst/>
            </a:pPr>
            <a:endParaRPr lang="ar-SA" sz="3600" b="1" dirty="0" smtClean="0">
              <a:solidFill>
                <a:schemeClr val="accent6"/>
              </a:solidFill>
              <a:effectLst>
                <a:glow rad="101600">
                  <a:schemeClr val="tx1">
                    <a:alpha val="60000"/>
                  </a:schemeClr>
                </a:glow>
              </a:effectLst>
              <a:latin typeface="Arial" pitchFamily="34" charset="0"/>
              <a:ea typeface="Calibri" pitchFamily="34" charset="0"/>
              <a:cs typeface="DecoType Naskh Variants" pitchFamily="2" charset="-78"/>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Calibri" pitchFamily="34" charset="0"/>
                <a:cs typeface="DecoType Naskh Variants" pitchFamily="2" charset="-78"/>
              </a:rPr>
              <a:t> </a:t>
            </a: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Calibri" pitchFamily="34" charset="0"/>
                <a:cs typeface="DecoType Naskh Variants" pitchFamily="2" charset="-78"/>
              </a:rPr>
              <a:t>لقوله </a:t>
            </a: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Calibri" pitchFamily="34" charset="0"/>
                <a:cs typeface="DecoType Naskh Variants" pitchFamily="2" charset="-78"/>
              </a:rPr>
              <a:t>تعالى: </a:t>
            </a:r>
          </a:p>
          <a:p>
            <a:pPr marL="0" marR="0" lvl="0" indent="0"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C000"/>
                </a:solidFill>
                <a:effectLst>
                  <a:glow rad="101600">
                    <a:schemeClr val="tx1">
                      <a:alpha val="60000"/>
                    </a:schemeClr>
                  </a:glow>
                </a:effectLst>
                <a:latin typeface="Arial" pitchFamily="34" charset="0"/>
                <a:ea typeface="Calibri" pitchFamily="34" charset="0"/>
                <a:cs typeface="DecoType Naskh Variants" pitchFamily="2" charset="-78"/>
              </a:rPr>
              <a:t>((وَاعْلَمُوا أَنَّمَا </a:t>
            </a:r>
            <a:r>
              <a:rPr kumimoji="0" lang="ar-SA" sz="3600" b="1" i="0" u="none" strike="noStrike" cap="none" normalizeH="0" baseline="0" dirty="0" smtClean="0">
                <a:ln>
                  <a:noFill/>
                </a:ln>
                <a:solidFill>
                  <a:srgbClr val="FFC000"/>
                </a:solidFill>
                <a:effectLst>
                  <a:glow rad="101600">
                    <a:schemeClr val="tx1">
                      <a:alpha val="60000"/>
                    </a:schemeClr>
                  </a:glow>
                </a:effectLst>
                <a:latin typeface="Arial" pitchFamily="34" charset="0"/>
                <a:ea typeface="Calibri" pitchFamily="34" charset="0"/>
                <a:cs typeface="DecoType Naskh Variants" pitchFamily="2" charset="-78"/>
              </a:rPr>
              <a:t>أَمْوَالُكُمْ</a:t>
            </a:r>
          </a:p>
          <a:p>
            <a:pPr marL="0" marR="0" lvl="0" indent="0"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C000"/>
                </a:solidFill>
                <a:effectLst>
                  <a:glow rad="101600">
                    <a:schemeClr val="tx1">
                      <a:alpha val="60000"/>
                    </a:schemeClr>
                  </a:glow>
                </a:effectLst>
                <a:latin typeface="Arial" pitchFamily="34" charset="0"/>
                <a:ea typeface="Calibri" pitchFamily="34" charset="0"/>
                <a:cs typeface="DecoType Naskh Variants" pitchFamily="2" charset="-78"/>
              </a:rPr>
              <a:t> </a:t>
            </a:r>
            <a:r>
              <a:rPr kumimoji="0" lang="ar-SA" sz="3600" b="1" i="0" u="none" strike="noStrike" cap="none" normalizeH="0" baseline="0" dirty="0" smtClean="0">
                <a:ln>
                  <a:noFill/>
                </a:ln>
                <a:solidFill>
                  <a:srgbClr val="FFC000"/>
                </a:solidFill>
                <a:effectLst>
                  <a:glow rad="101600">
                    <a:schemeClr val="tx1">
                      <a:alpha val="60000"/>
                    </a:schemeClr>
                  </a:glow>
                </a:effectLst>
                <a:latin typeface="Arial" pitchFamily="34" charset="0"/>
                <a:ea typeface="Calibri" pitchFamily="34" charset="0"/>
                <a:cs typeface="DecoType Naskh Variants" pitchFamily="2" charset="-78"/>
              </a:rPr>
              <a:t>وَأَوْلادُكُمْ فِتْنَةٌ وَأَنَّ اللَّهَ </a:t>
            </a:r>
            <a:endParaRPr kumimoji="0" lang="ar-SA" sz="3600" b="1" i="0" u="none" strike="noStrike" cap="none" normalizeH="0" baseline="0" dirty="0" smtClean="0">
              <a:ln>
                <a:noFill/>
              </a:ln>
              <a:solidFill>
                <a:srgbClr val="FFC000"/>
              </a:solidFill>
              <a:effectLst>
                <a:glow rad="101600">
                  <a:schemeClr val="tx1">
                    <a:alpha val="60000"/>
                  </a:schemeClr>
                </a:glow>
              </a:effectLst>
              <a:latin typeface="Arial" pitchFamily="34" charset="0"/>
              <a:ea typeface="Calibri" pitchFamily="34" charset="0"/>
              <a:cs typeface="DecoType Naskh Variants" pitchFamily="2" charset="-78"/>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C000"/>
                </a:solidFill>
                <a:effectLst>
                  <a:glow rad="101600">
                    <a:schemeClr val="tx1">
                      <a:alpha val="60000"/>
                    </a:schemeClr>
                  </a:glow>
                </a:effectLst>
                <a:latin typeface="Arial" pitchFamily="34" charset="0"/>
                <a:ea typeface="Calibri" pitchFamily="34" charset="0"/>
                <a:cs typeface="DecoType Naskh Variants" pitchFamily="2" charset="-78"/>
              </a:rPr>
              <a:t>عِنْدَهُ أَجْرٌ عَظِيمٌ)) </a:t>
            </a: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الأنفال </a:t>
            </a:r>
            <a:r>
              <a:rPr kumimoji="0" lang="ar-SA" sz="3600" b="1" i="0" u="none" strike="noStrike" cap="none" normalizeH="0" baseline="0" dirty="0" smtClean="0">
                <a:ln>
                  <a:noFill/>
                </a:ln>
                <a:solidFill>
                  <a:srgbClr val="FFC000"/>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en-US" sz="3600" b="0" i="0" u="none" strike="noStrike" cap="none" normalizeH="0" baseline="0" dirty="0" smtClean="0">
                <a:ln>
                  <a:noFill/>
                </a:ln>
                <a:solidFill>
                  <a:srgbClr val="FFC000"/>
                </a:solidFill>
                <a:effectLst>
                  <a:glow rad="101600">
                    <a:schemeClr val="tx1">
                      <a:alpha val="60000"/>
                    </a:schemeClr>
                  </a:glow>
                </a:effectLst>
                <a:latin typeface="Arial" pitchFamily="34" charset="0"/>
                <a:cs typeface="DecoType Naskh Variants" pitchFamily="2" charset="-78"/>
              </a:rPr>
              <a:t> </a:t>
            </a:r>
            <a:endParaRPr kumimoji="0" lang="en-US" sz="3600" b="0" i="0" u="none" strike="noStrike" cap="none" normalizeH="0" baseline="0" dirty="0" smtClean="0">
              <a:ln>
                <a:noFill/>
              </a:ln>
              <a:solidFill>
                <a:srgbClr val="FFC000"/>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25"/>
                                        </p:tgtEl>
                                        <p:attrNameLst>
                                          <p:attrName>style.visibility</p:attrName>
                                        </p:attrNameLst>
                                      </p:cBhvr>
                                      <p:to>
                                        <p:strVal val="visible"/>
                                      </p:to>
                                    </p:set>
                                    <p:anim calcmode="lin" valueType="num">
                                      <p:cBhvr>
                                        <p:cTn id="7" dur="500" fill="hold"/>
                                        <p:tgtEl>
                                          <p:spTgt spid="1025"/>
                                        </p:tgtEl>
                                        <p:attrNameLst>
                                          <p:attrName>ppt_w</p:attrName>
                                        </p:attrNameLst>
                                      </p:cBhvr>
                                      <p:tavLst>
                                        <p:tav tm="0">
                                          <p:val>
                                            <p:fltVal val="0"/>
                                          </p:val>
                                        </p:tav>
                                        <p:tav tm="100000">
                                          <p:val>
                                            <p:strVal val="#ppt_w"/>
                                          </p:val>
                                        </p:tav>
                                      </p:tavLst>
                                    </p:anim>
                                    <p:anim calcmode="lin" valueType="num">
                                      <p:cBhvr>
                                        <p:cTn id="8" dur="500" fill="hold"/>
                                        <p:tgtEl>
                                          <p:spTgt spid="10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4572000" y="548680"/>
            <a:ext cx="4572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قال أبو جعفر: يقول تعالى ذكره للمؤمنين: واعلموا، أيها المؤمنون، أنما أموالكم التي خوَّلكموها الله، وأولادكم التي وهبها الله لكم، اختبارٌ وبلاء، أعطاكموها ليختبركم بها ويبتليكم، لينظر كيف أنتم عاملون من أداء حق الله عليكم فيها، والانتهاء إلى أمره ونهيه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فيها</a:t>
            </a:r>
            <a:r>
              <a:rPr lang="ar-SA" sz="3200" b="1" dirty="0" smtClean="0">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a:t>
            </a:r>
            <a:endParaRPr kumimoji="0" lang="ar-SA"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7345"/>
                                        </p:tgtEl>
                                        <p:attrNameLst>
                                          <p:attrName>style.visibility</p:attrName>
                                        </p:attrNameLst>
                                      </p:cBhvr>
                                      <p:to>
                                        <p:strVal val="visible"/>
                                      </p:to>
                                    </p:set>
                                    <p:animEffect transition="in" filter="fade">
                                      <p:cBhvr>
                                        <p:cTn id="7" dur="1000"/>
                                        <p:tgtEl>
                                          <p:spTgt spid="57345"/>
                                        </p:tgtEl>
                                      </p:cBhvr>
                                    </p:animEffect>
                                    <p:anim calcmode="lin" valueType="num">
                                      <p:cBhvr>
                                        <p:cTn id="8" dur="1000" fill="hold"/>
                                        <p:tgtEl>
                                          <p:spTgt spid="57345"/>
                                        </p:tgtEl>
                                        <p:attrNameLst>
                                          <p:attrName>ppt_x</p:attrName>
                                        </p:attrNameLst>
                                      </p:cBhvr>
                                      <p:tavLst>
                                        <p:tav tm="0">
                                          <p:val>
                                            <p:strVal val="#ppt_x"/>
                                          </p:val>
                                        </p:tav>
                                        <p:tav tm="100000">
                                          <p:val>
                                            <p:strVal val="#ppt_x"/>
                                          </p:val>
                                        </p:tav>
                                      </p:tavLst>
                                    </p:anim>
                                    <p:anim calcmode="lin" valueType="num">
                                      <p:cBhvr>
                                        <p:cTn id="9" dur="1000" fill="hold"/>
                                        <p:tgtEl>
                                          <p:spTgt spid="573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5"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4644008" y="404664"/>
            <a:ext cx="432048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Calibri" pitchFamily="34" charset="0"/>
                <a:cs typeface="AL-Mateen" pitchFamily="2" charset="-78"/>
              </a:rPr>
              <a:t>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a:t>
            </a:r>
            <a:r>
              <a:rPr kumimoji="0" lang="ar-SA" sz="32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وأن الله عنده أجر عظيم</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يقول: واعلموا أن الله عنده خيرٌ وثواب عظيم، على طاعتكم إياه فيما أمركم ونهاكم، في أمولكم وأولادكم التي اختبركم بها في الدنيا . وأطيعوا الله فيما كلفكم فيها، تنالوا به الجزيل من ثوابه في معادكم.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الطبري</a:t>
            </a:r>
            <a:endPar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Calibri" pitchFamily="34" charset="0"/>
              <a:cs typeface="DecoType Naskh Variants" pitchFamily="2" charset="-78"/>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C000"/>
                </a:solidFill>
                <a:effectLst>
                  <a:glow rad="101600">
                    <a:schemeClr val="tx1">
                      <a:alpha val="60000"/>
                    </a:schemeClr>
                  </a:glow>
                </a:effectLst>
                <a:latin typeface="Arial" pitchFamily="34" charset="0"/>
                <a:ea typeface="Calibri" pitchFamily="34" charset="0"/>
                <a:cs typeface="DecoType Naskh Variants" pitchFamily="2" charset="-78"/>
              </a:rPr>
              <a:t>{ وَاعْلَمُوا أَنَّمَا أَمْوَالُكُمْ وَأَوْلادُكُمْ فِتْنَةٌ وَأَنَّ اللَّهَ عِنْدَهُ أَجْرٌ عَظِيمٌ </a:t>
            </a:r>
            <a:r>
              <a:rPr kumimoji="0" lang="ar-SA" sz="3200" b="1" i="0" u="none" strike="noStrike" cap="none" normalizeH="0" baseline="0" dirty="0" smtClean="0">
                <a:ln>
                  <a:noFill/>
                </a:ln>
                <a:solidFill>
                  <a:srgbClr val="FFC000"/>
                </a:solidFill>
                <a:effectLst>
                  <a:glow rad="101600">
                    <a:schemeClr val="tx1">
                      <a:alpha val="60000"/>
                    </a:schemeClr>
                  </a:glow>
                </a:effectLst>
                <a:latin typeface="Arial" pitchFamily="34" charset="0"/>
                <a:ea typeface="Calibri" pitchFamily="34" charset="0"/>
                <a:cs typeface="DecoType Naskh Variants" pitchFamily="2" charset="-78"/>
              </a:rPr>
              <a:t>}</a:t>
            </a:r>
          </a:p>
          <a:p>
            <a:pPr marL="0" marR="0" lvl="0" indent="0" defTabSz="914400" rtl="0" eaLnBrk="0" fontAlgn="base" latinLnBrk="0" hangingPunct="0">
              <a:lnSpc>
                <a:spcPct val="100000"/>
              </a:lnSpc>
              <a:spcBef>
                <a:spcPct val="0"/>
              </a:spcBef>
              <a:spcAft>
                <a:spcPct val="0"/>
              </a:spcAft>
              <a:buClrTx/>
              <a:buSzTx/>
              <a:buFontTx/>
              <a:buNone/>
              <a:tabLst/>
            </a:pPr>
            <a:r>
              <a:rPr lang="ar-SA" sz="3200" b="1" dirty="0" smtClean="0">
                <a:solidFill>
                  <a:srgbClr val="FFC000"/>
                </a:solidFill>
                <a:effectLst>
                  <a:glow rad="101600">
                    <a:schemeClr val="tx1">
                      <a:alpha val="60000"/>
                    </a:schemeClr>
                  </a:glow>
                </a:effectLst>
                <a:latin typeface="Arial" pitchFamily="34" charset="0"/>
                <a:ea typeface="Calibri" pitchFamily="34" charset="0"/>
                <a:cs typeface="DecoType Naskh Variants" pitchFamily="2" charset="-78"/>
              </a:rPr>
              <a:t>وجاء في الدر المنثور معنى هذه الآية:</a:t>
            </a:r>
            <a:r>
              <a:rPr kumimoji="0" lang="ar-SA" sz="3200" b="1" i="0" u="none" strike="noStrike" cap="none" normalizeH="0" baseline="0" dirty="0" smtClean="0">
                <a:ln>
                  <a:noFill/>
                </a:ln>
                <a:solidFill>
                  <a:schemeClr val="tx1"/>
                </a:solidFill>
                <a:effectLst>
                  <a:glow rad="101600">
                    <a:schemeClr val="tx1">
                      <a:alpha val="60000"/>
                    </a:schemeClr>
                  </a:glow>
                </a:effectLst>
                <a:latin typeface="Arial" pitchFamily="34" charset="0"/>
                <a:ea typeface="Calibri" pitchFamily="34" charset="0"/>
                <a:cs typeface="DecoType Naskh Variants" pitchFamily="2" charset="-78"/>
              </a:rPr>
              <a:t/>
            </a:r>
            <a:br>
              <a:rPr kumimoji="0" lang="ar-SA" sz="3200" b="1" i="0" u="none" strike="noStrike" cap="none" normalizeH="0" baseline="0" dirty="0" smtClean="0">
                <a:ln>
                  <a:noFill/>
                </a:ln>
                <a:solidFill>
                  <a:schemeClr val="tx1"/>
                </a:solidFill>
                <a:effectLst>
                  <a:glow rad="101600">
                    <a:schemeClr val="tx1">
                      <a:alpha val="60000"/>
                    </a:schemeClr>
                  </a:glow>
                </a:effectLst>
                <a:latin typeface="Arial" pitchFamily="34" charset="0"/>
                <a:ea typeface="Calibri" pitchFamily="34" charset="0"/>
                <a:cs typeface="DecoType Naskh Variants" pitchFamily="2" charset="-78"/>
              </a:rPr>
            </a:br>
            <a:r>
              <a:rPr kumimoji="0" lang="ar-SA" sz="3200" b="1" i="0" u="none" strike="noStrike" cap="none" normalizeH="0" baseline="0" dirty="0" smtClean="0">
                <a:ln>
                  <a:noFill/>
                </a:ln>
                <a:solidFill>
                  <a:schemeClr val="tx1"/>
                </a:solidFill>
                <a:effectLst>
                  <a:glow rad="101600">
                    <a:schemeClr val="tx1">
                      <a:alpha val="60000"/>
                    </a:schemeClr>
                  </a:glow>
                </a:effectLst>
                <a:latin typeface="Arial" pitchFamily="34" charset="0"/>
                <a:ea typeface="Calibri" pitchFamily="34" charset="0"/>
                <a:cs typeface="DecoType Naskh Variants" pitchFamily="2" charset="-78"/>
              </a:rPr>
              <a:t/>
            </a:r>
            <a:br>
              <a:rPr kumimoji="0" lang="ar-SA" sz="3200" b="1" i="0" u="none" strike="noStrike" cap="none" normalizeH="0" baseline="0" dirty="0" smtClean="0">
                <a:ln>
                  <a:noFill/>
                </a:ln>
                <a:solidFill>
                  <a:schemeClr val="tx1"/>
                </a:solidFill>
                <a:effectLst>
                  <a:glow rad="101600">
                    <a:schemeClr val="tx1">
                      <a:alpha val="60000"/>
                    </a:schemeClr>
                  </a:glow>
                </a:effectLst>
                <a:latin typeface="Arial" pitchFamily="34" charset="0"/>
                <a:ea typeface="Calibri" pitchFamily="34" charset="0"/>
                <a:cs typeface="DecoType Naskh Variants" pitchFamily="2" charset="-78"/>
              </a:rPr>
            </a:br>
            <a:endParaRPr kumimoji="0" lang="ar-SA" sz="3200" b="0" i="0" u="none" strike="noStrike" cap="none" normalizeH="0" baseline="0" dirty="0" smtClean="0">
              <a:ln>
                <a:noFill/>
              </a:ln>
              <a:solidFill>
                <a:schemeClr val="tx1"/>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6321"/>
                                        </p:tgtEl>
                                        <p:attrNameLst>
                                          <p:attrName>style.visibility</p:attrName>
                                        </p:attrNameLst>
                                      </p:cBhvr>
                                      <p:to>
                                        <p:strVal val="visible"/>
                                      </p:to>
                                    </p:set>
                                    <p:anim calcmode="lin" valueType="num">
                                      <p:cBhvr>
                                        <p:cTn id="7" dur="500" decel="50000" fill="hold">
                                          <p:stCondLst>
                                            <p:cond delay="0"/>
                                          </p:stCondLst>
                                        </p:cTn>
                                        <p:tgtEl>
                                          <p:spTgt spid="5632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632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6321"/>
                                        </p:tgtEl>
                                        <p:attrNameLst>
                                          <p:attrName>ppt_w</p:attrName>
                                        </p:attrNameLst>
                                      </p:cBhvr>
                                      <p:tavLst>
                                        <p:tav tm="0">
                                          <p:val>
                                            <p:strVal val="#ppt_w*.05"/>
                                          </p:val>
                                        </p:tav>
                                        <p:tav tm="100000">
                                          <p:val>
                                            <p:strVal val="#ppt_w"/>
                                          </p:val>
                                        </p:tav>
                                      </p:tavLst>
                                    </p:anim>
                                    <p:anim calcmode="lin" valueType="num">
                                      <p:cBhvr>
                                        <p:cTn id="10" dur="1000" fill="hold"/>
                                        <p:tgtEl>
                                          <p:spTgt spid="5632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632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632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632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6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1"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4716016" y="476672"/>
            <a:ext cx="410445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أخرج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ابن جرير وابن أبي حاتم وأبو الشيخ رضي الله عنه عن ابن مسعود رضي الله عنه قال : ما منكم من أحد إلا وهو يشتمل على فتنة لأن الله يقول </a:t>
            </a:r>
            <a:r>
              <a:rPr kumimoji="0" lang="ar-SA" sz="28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(إنما أموالكم وأولادكم فتنة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فمن استعاذ منكم فليستعذ بالله من مضلات الفتن . وأخرج ابن جرير وابن أبي حاتم وأبو الشيخ عن ابن زيد رضي الله عنه في قوله { واعلموا أنما أموالكم وأولادكم فتنة } قال : فتنة الاختبار اختبرهم وقرأ قول الله تعالى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 ونبلوكم بالشر والخير فتنة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الأنبياء 35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الدر المنثور</a:t>
            </a:r>
            <a:endParaRPr kumimoji="0" lang="ar-SA"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4273"/>
                                        </p:tgtEl>
                                        <p:attrNameLst>
                                          <p:attrName>style.visibility</p:attrName>
                                        </p:attrNameLst>
                                      </p:cBhvr>
                                      <p:to>
                                        <p:strVal val="visible"/>
                                      </p:to>
                                    </p:set>
                                    <p:anim calcmode="lin" valueType="num">
                                      <p:cBhvr>
                                        <p:cTn id="7" dur="1000" fill="hold"/>
                                        <p:tgtEl>
                                          <p:spTgt spid="54273"/>
                                        </p:tgtEl>
                                        <p:attrNameLst>
                                          <p:attrName>ppt_w</p:attrName>
                                        </p:attrNameLst>
                                      </p:cBhvr>
                                      <p:tavLst>
                                        <p:tav tm="0">
                                          <p:val>
                                            <p:fltVal val="0"/>
                                          </p:val>
                                        </p:tav>
                                        <p:tav tm="100000">
                                          <p:val>
                                            <p:strVal val="#ppt_w"/>
                                          </p:val>
                                        </p:tav>
                                      </p:tavLst>
                                    </p:anim>
                                    <p:anim calcmode="lin" valueType="num">
                                      <p:cBhvr>
                                        <p:cTn id="8" dur="1000" fill="hold"/>
                                        <p:tgtEl>
                                          <p:spTgt spid="542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3"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4788024" y="476672"/>
            <a:ext cx="413995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ــ وقد روى البخاري ومسلم من حديث عمرو بن عوف أن النبي عليه الصلاة والسلام قال </a:t>
            </a:r>
            <a:r>
              <a:rPr kumimoji="0" lang="ar-SA" sz="28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 " والله مالفقر اخشى عليكم ولكن أخشى أن تبسط عليكم الدنيا كما بسطت على من كان قبلكم فتنافسوها كما تنافسوها وتهلككم كما اهلكتهم"</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ونحن اليوم لا نرى المسلمين إلا يحققون ماحذرهم من الوقوع فيه الحبيب !!  فلا محالة أن الوعيد واقع لا شك في قول من لا ينطق عن الهوى ــ إن لم نرجع للصراط المستقيم ..</a:t>
            </a:r>
            <a:endParaRPr kumimoji="0" lang="en-US"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effectLst/>
              <a:latin typeface="Arial" pitchFamily="34" charset="0"/>
              <a:cs typeface="AL-Mateen"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3249">
                                            <p:txEl>
                                              <p:pRg st="0" end="0"/>
                                            </p:txEl>
                                          </p:spTgt>
                                        </p:tgtEl>
                                        <p:attrNameLst>
                                          <p:attrName>style.visibility</p:attrName>
                                        </p:attrNameLst>
                                      </p:cBhvr>
                                      <p:to>
                                        <p:strVal val="visible"/>
                                      </p:to>
                                    </p:set>
                                    <p:anim calcmode="lin" valueType="num">
                                      <p:cBhvr>
                                        <p:cTn id="7" dur="1000" fill="hold"/>
                                        <p:tgtEl>
                                          <p:spTgt spid="5324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324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32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4716016" y="620688"/>
            <a:ext cx="442798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1</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تحريم الخيانة مطلقاً وأسوأها ما كان خيانة لله ورسوله.</a:t>
            </a:r>
            <a:endParaRPr kumimoji="0" lang="en-US"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2- في المال والأولاد فتنة قد تحمل على خيانة الله ورسوله، فيلحذرها المؤمن.</a:t>
            </a:r>
            <a:endParaRPr kumimoji="0" lang="en-US"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3- من ثمرات التقوى تكفير السيئات وغفران الذنوب، والفرقان وهو نور في القلب يفرق به المتقى بين الأمور المتشابهات والتي خفي فيها وجه الحق والخير.الجزائري</a:t>
            </a:r>
            <a:endParaRPr kumimoji="0" lang="en-US"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وهذا يرشدنا إلى التحلي بالتقوى فهي من أعظم سبل النجاة من الفتن.</a:t>
            </a:r>
            <a:endParaRPr kumimoji="0" lang="ar-SA"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
        <p:nvSpPr>
          <p:cNvPr id="3" name="مستطيل 2"/>
          <p:cNvSpPr/>
          <p:nvPr/>
        </p:nvSpPr>
        <p:spPr>
          <a:xfrm>
            <a:off x="1043608" y="1772816"/>
            <a:ext cx="3078088" cy="3785652"/>
          </a:xfrm>
          <a:prstGeom prst="rect">
            <a:avLst/>
          </a:prstGeom>
        </p:spPr>
        <p:txBody>
          <a:bodyPr wrap="square">
            <a:spAutoFit/>
          </a:bodyPr>
          <a:lstStyle/>
          <a:p>
            <a:pPr lvl="0" algn="ctr" fontAlgn="base">
              <a:spcBef>
                <a:spcPct val="0"/>
              </a:spcBef>
              <a:spcAft>
                <a:spcPct val="0"/>
              </a:spcAft>
            </a:pPr>
            <a:r>
              <a:rPr lang="ar-SA" sz="4800" b="1" dirty="0" smtClean="0">
                <a:solidFill>
                  <a:schemeClr val="accent6"/>
                </a:solidFill>
                <a:effectLst>
                  <a:glow rad="101600">
                    <a:schemeClr val="tx1">
                      <a:alpha val="60000"/>
                    </a:schemeClr>
                  </a:glow>
                </a:effectLst>
                <a:latin typeface="Arial" pitchFamily="34" charset="0"/>
                <a:ea typeface="Calibri" pitchFamily="34" charset="0"/>
                <a:cs typeface="DecoType Naskh Variants" pitchFamily="2" charset="-78"/>
              </a:rPr>
              <a:t>كيف نعيش تحت ظل هذه الآية فنعرف منها كيف ننجو من الفتن</a:t>
            </a:r>
            <a:endParaRPr lang="en-US" sz="4800" dirty="0" smtClean="0">
              <a:solidFill>
                <a:schemeClr val="accent6"/>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2225"/>
                                        </p:tgtEl>
                                        <p:attrNameLst>
                                          <p:attrName>style.visibility</p:attrName>
                                        </p:attrNameLst>
                                      </p:cBhvr>
                                      <p:to>
                                        <p:strVal val="visible"/>
                                      </p:to>
                                    </p:set>
                                    <p:animEffect transition="in" filter="fade">
                                      <p:cBhvr>
                                        <p:cTn id="7" dur="1000"/>
                                        <p:tgtEl>
                                          <p:spTgt spid="52225"/>
                                        </p:tgtEl>
                                      </p:cBhvr>
                                    </p:animEffect>
                                    <p:anim calcmode="lin" valueType="num">
                                      <p:cBhvr>
                                        <p:cTn id="8" dur="1000" fill="hold"/>
                                        <p:tgtEl>
                                          <p:spTgt spid="52225"/>
                                        </p:tgtEl>
                                        <p:attrNameLst>
                                          <p:attrName>ppt_x</p:attrName>
                                        </p:attrNameLst>
                                      </p:cBhvr>
                                      <p:tavLst>
                                        <p:tav tm="0">
                                          <p:val>
                                            <p:strVal val="#ppt_x"/>
                                          </p:val>
                                        </p:tav>
                                        <p:tav tm="100000">
                                          <p:val>
                                            <p:strVal val="#ppt_x"/>
                                          </p:val>
                                        </p:tav>
                                      </p:tavLst>
                                    </p:anim>
                                    <p:anim calcmode="lin" valueType="num">
                                      <p:cBhvr>
                                        <p:cTn id="9" dur="1000" fill="hold"/>
                                        <p:tgtEl>
                                          <p:spTgt spid="522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4860032" y="909300"/>
            <a:ext cx="403244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للنجاة من الفتن المقبلة التي أخبرنا عنها حبيبنا المصطفى صلى الله عليه وسلم , فعرفها من عرفها, وجهلها من جهلها!! والتي لن ينجو منها إلا من عرفها , فاستعان بربه واتخذ الأسباب الصحيحة من الكتاب والسنة , عرفها وهي مقبلة فنجا بتمسكه بما جاء في كتاب الله العظيم العزيز وبما جاء في سنة الحبيب صلى الله عليه وسلم.</a:t>
            </a:r>
            <a:endParaRPr kumimoji="0" lang="ar-SA"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1745"/>
                                        </p:tgtEl>
                                        <p:attrNameLst>
                                          <p:attrName>style.visibility</p:attrName>
                                        </p:attrNameLst>
                                      </p:cBhvr>
                                      <p:to>
                                        <p:strVal val="visible"/>
                                      </p:to>
                                    </p:set>
                                    <p:anim calcmode="lin" valueType="num">
                                      <p:cBhvr>
                                        <p:cTn id="7" dur="500" decel="50000" fill="hold">
                                          <p:stCondLst>
                                            <p:cond delay="0"/>
                                          </p:stCondLst>
                                        </p:cTn>
                                        <p:tgtEl>
                                          <p:spTgt spid="3174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174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1745"/>
                                        </p:tgtEl>
                                        <p:attrNameLst>
                                          <p:attrName>ppt_w</p:attrName>
                                        </p:attrNameLst>
                                      </p:cBhvr>
                                      <p:tavLst>
                                        <p:tav tm="0">
                                          <p:val>
                                            <p:strVal val="#ppt_w*.05"/>
                                          </p:val>
                                        </p:tav>
                                        <p:tav tm="100000">
                                          <p:val>
                                            <p:strVal val="#ppt_w"/>
                                          </p:val>
                                        </p:tav>
                                      </p:tavLst>
                                    </p:anim>
                                    <p:anim calcmode="lin" valueType="num">
                                      <p:cBhvr>
                                        <p:cTn id="10" dur="1000" fill="hold"/>
                                        <p:tgtEl>
                                          <p:spTgt spid="3174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174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174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174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1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5"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4716016" y="1442973"/>
            <a:ext cx="4427984"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عدم قتال الكفار وترك الجهاد في سبيل الله تعالى من أعظم أبواب الفتنة</a:t>
            </a:r>
            <a:endParaRPr kumimoji="0" lang="en-US" sz="3200" b="0" i="0" u="none" strike="noStrike" cap="none" normalizeH="0" baseline="0" dirty="0" smtClean="0">
              <a:ln>
                <a:noFill/>
              </a:ln>
              <a:solidFill>
                <a:schemeClr val="bg1">
                  <a:lumMod val="85000"/>
                </a:schemeClr>
              </a:solidFill>
              <a:effectLst/>
              <a:latin typeface="Arial" pitchFamily="34"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FF00"/>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3200" b="1" i="0" u="none" strike="noStrike" cap="none" normalizeH="0" baseline="0" dirty="0" smtClean="0">
                <a:ln>
                  <a:noFill/>
                </a:ln>
                <a:solidFill>
                  <a:srgbClr val="FFFF00"/>
                </a:solidFill>
                <a:effectLst>
                  <a:glow rad="101600">
                    <a:schemeClr val="tx1">
                      <a:alpha val="60000"/>
                    </a:schemeClr>
                  </a:glow>
                </a:effectLst>
                <a:latin typeface="Calibri" pitchFamily="34" charset="0"/>
                <a:ea typeface="Calibri" pitchFamily="34" charset="0"/>
                <a:cs typeface="AL-Mateen" pitchFamily="2" charset="-78"/>
              </a:rPr>
              <a:t>وَقَـا</a:t>
            </a:r>
            <a:r>
              <a:rPr kumimoji="0" lang="ar-SA" sz="3200" b="1" i="0" u="none" strike="noStrike" cap="none" normalizeH="0" dirty="0" smtClean="0">
                <a:ln>
                  <a:noFill/>
                </a:ln>
                <a:solidFill>
                  <a:srgbClr val="FFFF00"/>
                </a:solidFill>
                <a:effectLst>
                  <a:glow rad="101600">
                    <a:schemeClr val="tx1">
                      <a:alpha val="60000"/>
                    </a:schemeClr>
                  </a:glow>
                </a:effectLst>
                <a:latin typeface="Calibri" pitchFamily="34" charset="0"/>
                <a:ea typeface="Calibri" pitchFamily="34" charset="0"/>
                <a:cs typeface="AL-Mateen" pitchFamily="2" charset="-78"/>
              </a:rPr>
              <a:t> </a:t>
            </a:r>
            <a:r>
              <a:rPr kumimoji="0" lang="ar-SA" sz="3200" b="1" i="0" u="none" strike="noStrike" cap="none" normalizeH="0" baseline="0" dirty="0" smtClean="0">
                <a:ln>
                  <a:noFill/>
                </a:ln>
                <a:solidFill>
                  <a:srgbClr val="FFFF00"/>
                </a:solidFill>
                <a:effectLst>
                  <a:glow rad="101600">
                    <a:schemeClr val="tx1">
                      <a:alpha val="60000"/>
                    </a:schemeClr>
                  </a:glow>
                </a:effectLst>
                <a:latin typeface="Calibri" pitchFamily="34" charset="0"/>
                <a:ea typeface="Calibri" pitchFamily="34" charset="0"/>
                <a:cs typeface="AL-Mateen" pitchFamily="2" charset="-78"/>
              </a:rPr>
              <a:t>تِلُوهُمْ حَتَّىٰ لَا تَكُونَ فِتْنَةٌۭ وَيَكُونَ ٱلدِّينُ كُلُّهُۥ لِلَّهِ ۚ فَإِنِ ٱنتَهَوْا۟ فَإِنَّ ٱللَّهَ بِمَا يَعْمَلُونَ بَصِيرٌۭ))  </a:t>
            </a:r>
            <a:r>
              <a:rPr kumimoji="0" lang="ar-SA" sz="3200" b="1" i="0" u="none" strike="noStrike" cap="none" normalizeH="0" baseline="0" dirty="0" smtClean="0">
                <a:ln>
                  <a:noFill/>
                </a:ln>
                <a:solidFill>
                  <a:srgbClr val="FFFF00"/>
                </a:solidFill>
                <a:effectLst>
                  <a:glow rad="101600">
                    <a:schemeClr val="tx1">
                      <a:alpha val="60000"/>
                    </a:schemeClr>
                  </a:glow>
                </a:effectLst>
                <a:latin typeface="Calibri" pitchFamily="34" charset="0"/>
                <a:ea typeface="Times New Roman" pitchFamily="18" charset="0"/>
                <a:cs typeface="AL-Mateen" pitchFamily="2" charset="-78"/>
              </a:rPr>
              <a:t>الأنفال/39</a:t>
            </a:r>
            <a:endParaRPr kumimoji="0" lang="ar-SA" sz="3200" b="0" i="0" u="none" strike="noStrike" cap="none" normalizeH="0" baseline="0" dirty="0" smtClean="0">
              <a:ln>
                <a:noFill/>
              </a:ln>
              <a:solidFill>
                <a:srgbClr val="FFFF00"/>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1"/>
                                        </p:tgtEl>
                                        <p:attrNameLst>
                                          <p:attrName>style.visibility</p:attrName>
                                        </p:attrNameLst>
                                      </p:cBhvr>
                                      <p:to>
                                        <p:strVal val="visible"/>
                                      </p:to>
                                    </p:set>
                                    <p:anim calcmode="lin" valueType="num">
                                      <p:cBhvr additive="base">
                                        <p:cTn id="7" dur="1000" fill="hold"/>
                                        <p:tgtEl>
                                          <p:spTgt spid="51201"/>
                                        </p:tgtEl>
                                        <p:attrNameLst>
                                          <p:attrName>ppt_x</p:attrName>
                                        </p:attrNameLst>
                                      </p:cBhvr>
                                      <p:tavLst>
                                        <p:tav tm="0">
                                          <p:val>
                                            <p:strVal val="#ppt_x"/>
                                          </p:val>
                                        </p:tav>
                                        <p:tav tm="100000">
                                          <p:val>
                                            <p:strVal val="#ppt_x"/>
                                          </p:val>
                                        </p:tav>
                                      </p:tavLst>
                                    </p:anim>
                                    <p:anim calcmode="lin" valueType="num">
                                      <p:cBhvr additive="base">
                                        <p:cTn id="8" dur="1000" fill="hold"/>
                                        <p:tgtEl>
                                          <p:spTgt spid="512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1"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572000" y="188640"/>
            <a:ext cx="4572000" cy="4401205"/>
          </a:xfrm>
          <a:prstGeom prst="rect">
            <a:avLst/>
          </a:prstGeom>
        </p:spPr>
        <p:txBody>
          <a:bodyPr>
            <a:spAutoFit/>
          </a:bodyPr>
          <a:lstStyle/>
          <a:p>
            <a:pPr algn="justLow"/>
            <a:r>
              <a:rPr lang="ar-SA" sz="2800" b="1" dirty="0" smtClean="0">
                <a:solidFill>
                  <a:schemeClr val="bg1">
                    <a:lumMod val="85000"/>
                  </a:schemeClr>
                </a:solidFill>
                <a:cs typeface="AL-Mateen" pitchFamily="2" charset="-78"/>
              </a:rPr>
              <a:t>" وقاتلوهم " يعني المشركين " حتى لا تكون فتنة " أي شرك يعني قاتلوهم حتى يسلموا فلا يقبل من الوثني إلا الإسلام فإن أبى قتل " ويكون الدين " أي الطاعة والعبادة (لله) وحده فلا يعبد شيء دونه. قال نافع : جاء رجل إلى ابن عمر في فتنة ابن الزبير فقال ما يمنعك أن تخرج؟ قال: يمنعني أن الله تعالى قد حرم دم أخي، قال: ألا تسمع ما ذكره الله عز وجل </a:t>
            </a:r>
            <a:r>
              <a:rPr lang="ar-SA" sz="2800" b="1" dirty="0" smtClean="0">
                <a:solidFill>
                  <a:schemeClr val="accent6"/>
                </a:solidFill>
                <a:effectLst>
                  <a:glow rad="101600">
                    <a:schemeClr val="tx1">
                      <a:alpha val="60000"/>
                    </a:schemeClr>
                  </a:glow>
                </a:effectLst>
                <a:cs typeface="AL-Mateen" pitchFamily="2" charset="-78"/>
              </a:rPr>
              <a:t>(وإن طائفتان من المؤمنين </a:t>
            </a:r>
          </a:p>
          <a:p>
            <a:pPr algn="justLow"/>
            <a:r>
              <a:rPr lang="ar-SA" sz="2800" b="1" dirty="0" smtClean="0">
                <a:solidFill>
                  <a:schemeClr val="accent6"/>
                </a:solidFill>
                <a:effectLst>
                  <a:glow rad="101600">
                    <a:schemeClr val="tx1">
                      <a:alpha val="60000"/>
                    </a:schemeClr>
                  </a:glow>
                </a:effectLst>
                <a:cs typeface="AL-Mateen" pitchFamily="2" charset="-78"/>
              </a:rPr>
              <a:t>اقتتلوا )     ( 9)     (الحجرات) </a:t>
            </a:r>
            <a:endParaRPr lang="ar-SA" sz="2800" dirty="0">
              <a:solidFill>
                <a:schemeClr val="accent6"/>
              </a:solidFill>
              <a:effectLst>
                <a:glow rad="101600">
                  <a:schemeClr val="tx1">
                    <a:alpha val="60000"/>
                  </a:schemeClr>
                </a:glow>
              </a:effectLst>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4716016" y="0"/>
            <a:ext cx="4427984"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قال يا ابن أخي: لأن أعير بهذه الآية ولا أقاتل أحب إلي من أن أعير بالآية التي يقول الله عز وجل فيها " ومن يقتل مؤمناً متعمداً " (93-النساء)..  قال ألم يقل الله " وقاتلوهم حتى لا تكون فتنة " قال قد فعلنا على عهد رسول الله صلى الله عليه وسلم إذ كان الإسلام قليلاً وكان الرجل يفتن في دينه إما يقتلونه أو يعذبونه حتى كثر الإسلام فلم تكن فتنة وكان الدين كله لله، وأنتم تريدون أن تقاتلوا حتى تكون فتنة ويكون الدين لغير الله، </a:t>
            </a:r>
            <a:endParaRPr kumimoji="0" lang="ar-SA"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49153">
                                            <p:txEl>
                                              <p:pRg st="0" end="0"/>
                                            </p:txEl>
                                          </p:spTgt>
                                        </p:tgtEl>
                                        <p:attrNameLst>
                                          <p:attrName>style.visibility</p:attrName>
                                        </p:attrNameLst>
                                      </p:cBhvr>
                                      <p:to>
                                        <p:strVal val="visible"/>
                                      </p:to>
                                    </p:set>
                                    <p:animScale>
                                      <p:cBhvr>
                                        <p:cTn id="7" dur="1000" decel="50000" fill="hold">
                                          <p:stCondLst>
                                            <p:cond delay="0"/>
                                          </p:stCondLst>
                                        </p:cTn>
                                        <p:tgtEl>
                                          <p:spTgt spid="4915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9153">
                                            <p:txEl>
                                              <p:pRg st="0" end="0"/>
                                            </p:txEl>
                                          </p:spTgt>
                                        </p:tgtEl>
                                        <p:attrNameLst>
                                          <p:attrName>ppt_x</p:attrName>
                                          <p:attrName>ppt_y</p:attrName>
                                        </p:attrNameLst>
                                      </p:cBhvr>
                                    </p:animMotion>
                                    <p:animEffect transition="in" filter="fade">
                                      <p:cBhvr>
                                        <p:cTn id="9" dur="1000"/>
                                        <p:tgtEl>
                                          <p:spTgt spid="491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4499992" y="260648"/>
            <a:ext cx="4644008" cy="4680520"/>
          </a:xfrm>
        </p:spPr>
        <p:txBody>
          <a:bodyPr>
            <a:normAutofit/>
          </a:bodyPr>
          <a:lstStyle/>
          <a:p>
            <a:pPr lvl="0" algn="ctr">
              <a:buNone/>
            </a:pPr>
            <a:r>
              <a:rPr lang="ar-SA" b="1" dirty="0" smtClean="0">
                <a:solidFill>
                  <a:schemeClr val="bg1">
                    <a:lumMod val="85000"/>
                  </a:schemeClr>
                </a:solidFill>
                <a:latin typeface="Calibri" pitchFamily="34" charset="0"/>
                <a:ea typeface="Times New Roman" pitchFamily="18" charset="0"/>
                <a:cs typeface="AL-Mateen" pitchFamily="2" charset="-78"/>
              </a:rPr>
              <a:t>وعن سعيد بن جبير قال: قال رجل </a:t>
            </a:r>
          </a:p>
          <a:p>
            <a:pPr lvl="0" algn="ctr">
              <a:buNone/>
            </a:pPr>
            <a:r>
              <a:rPr lang="ar-SA" b="1" dirty="0" smtClean="0">
                <a:solidFill>
                  <a:schemeClr val="bg1">
                    <a:lumMod val="85000"/>
                  </a:schemeClr>
                </a:solidFill>
                <a:latin typeface="Calibri" pitchFamily="34" charset="0"/>
                <a:ea typeface="Times New Roman" pitchFamily="18" charset="0"/>
                <a:cs typeface="AL-Mateen" pitchFamily="2" charset="-78"/>
              </a:rPr>
              <a:t>لابن عمر: كيف ترى في قتال الفتنة؟ فقال: هل تدري ما الفتنة؟ كان محمد صلى الله عليه وسلم يقاتل المشركين وكان الدخول عليهم فتنة وليس بقتالكم على الملك ( فإن انتهوا ) عن الكفر وأسلموا " فلا عدوان " فلا سبيل ( إلا على الظالمين )...     </a:t>
            </a:r>
            <a:r>
              <a:rPr lang="ar-SA"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البغوي</a:t>
            </a:r>
            <a:endParaRPr lang="ar-SA" sz="3600" dirty="0" smtClean="0">
              <a:solidFill>
                <a:schemeClr val="accent6"/>
              </a:solidFill>
              <a:effectLst>
                <a:glow rad="101600">
                  <a:schemeClr val="tx1">
                    <a:alpha val="60000"/>
                  </a:schemeClr>
                </a:glow>
              </a:effectLst>
              <a:latin typeface="Arial" pitchFamily="34" charset="0"/>
              <a:cs typeface="AL-Mateen" pitchFamily="2" charset="-78"/>
            </a:endParaRPr>
          </a:p>
          <a:p>
            <a:endParaRPr lang="ar-SA" dirty="0"/>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5">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8609" name="Rectangle 1"/>
          <p:cNvSpPr>
            <a:spLocks noChangeArrowheads="1"/>
          </p:cNvSpPr>
          <p:nvPr/>
        </p:nvSpPr>
        <p:spPr bwMode="auto">
          <a:xfrm>
            <a:off x="4499992" y="250195"/>
            <a:ext cx="4644008"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من فوائد الآية: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latin typeface="Calibri" pitchFamily="34" charset="0"/>
                <a:ea typeface="Calibri" pitchFamily="34" charset="0"/>
                <a:cs typeface="AL-Mateen" pitchFamily="2" charset="-78"/>
              </a:rPr>
              <a:t> </a:t>
            </a: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أن الأمر بقتالهم مقيد بغايتين؛ غاية عدمية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 </a:t>
            </a:r>
            <a: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 حتى لا تكون فتنة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أي حتى لاتوجد فتنة؛ و «الفتنة»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هي الشرك، والصد عن سبيل الله؛</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 والغاية الثانية إيجابية( ويكون الدين لله)</a:t>
            </a: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بمعنى: أن يكون الدين غالباً ظاهراً لا</a:t>
            </a: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 يعلو إلا الإسلام فقط؛ وما دونه فهو دين </a:t>
            </a: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معلو عليه يؤخذ على أصحابه الجزية </a:t>
            </a: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عن يد وهم صاغرون.</a:t>
            </a:r>
            <a:b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br>
            <a:r>
              <a:rPr kumimoji="0" lang="ar-SA" sz="3200" b="1" i="0" u="none" strike="noStrike" cap="none" normalizeH="0" baseline="0" dirty="0" smtClean="0">
                <a:ln>
                  <a:noFill/>
                </a:ln>
                <a:effectLst/>
                <a:latin typeface="Arial" pitchFamily="34" charset="0"/>
                <a:ea typeface="Calibri" pitchFamily="34" charset="0"/>
                <a:cs typeface="AL-Mateen" pitchFamily="2" charset="-78"/>
              </a:rPr>
              <a:t/>
            </a:r>
            <a:br>
              <a:rPr kumimoji="0" lang="ar-SA" sz="3200" b="1" i="0" u="none" strike="noStrike" cap="none" normalizeH="0" baseline="0" dirty="0" smtClean="0">
                <a:ln>
                  <a:noFill/>
                </a:ln>
                <a:effectLst/>
                <a:latin typeface="Arial" pitchFamily="34" charset="0"/>
                <a:ea typeface="Calibri" pitchFamily="34" charset="0"/>
                <a:cs typeface="AL-Mateen" pitchFamily="2" charset="-78"/>
              </a:rPr>
            </a:br>
            <a:endParaRPr kumimoji="0" lang="ar-SA" sz="3200" b="0" i="0" u="none" strike="noStrike" cap="none" normalizeH="0" baseline="0" dirty="0" smtClean="0">
              <a:ln>
                <a:noFill/>
              </a:ln>
              <a:effectLst/>
              <a:latin typeface="Arial" pitchFamily="34" charset="0"/>
              <a:cs typeface="AL-Mateen"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8609"/>
                                        </p:tgtEl>
                                        <p:attrNameLst>
                                          <p:attrName>style.visibility</p:attrName>
                                        </p:attrNameLst>
                                      </p:cBhvr>
                                      <p:to>
                                        <p:strVal val="visible"/>
                                      </p:to>
                                    </p:set>
                                    <p:animEffect transition="in" filter="slide(fromBottom)">
                                      <p:cBhvr>
                                        <p:cTn id="7" dur="2000"/>
                                        <p:tgtEl>
                                          <p:spTgt spid="686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09"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7585" name="Rectangle 1"/>
          <p:cNvSpPr>
            <a:spLocks noChangeArrowheads="1"/>
          </p:cNvSpPr>
          <p:nvPr/>
        </p:nvSpPr>
        <p:spPr bwMode="auto">
          <a:xfrm>
            <a:off x="4499992" y="188640"/>
            <a:ext cx="464400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2 ــــ ومنها: أنه إذا زالت الفتنة، وقيام أهلها ضد الدعوة الإسلامية ــــ وذلك ببذل الجزية ــــ فإنهم لا يقاتلون.</a:t>
            </a:r>
            <a:br>
              <a:rPr kumimoji="0" lang="ar-SA" sz="24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br>
            <a:r>
              <a:rPr kumimoji="0" lang="ar-SA" sz="24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3 ــــ ومنها: أنهم إذا انتهوا ــــ إما عن الشرك: بالإسلام؛ وإما عن الفتنة: بالاستسلام ــــ فإنه لا يعتدى عليهم؛ لقوله تعالى: { فإن انتهوا فلا عدوان إلا على الظالمين }.</a:t>
            </a:r>
            <a:br>
              <a:rPr kumimoji="0" lang="ar-SA" sz="24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br>
            <a:r>
              <a:rPr kumimoji="0" lang="ar-SA" sz="24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4 ــــ ومنها: أن الظالم يجازى بمثل عدوانه؛ لقوله تعالى: { فلا عدوان إلا على الظالمين }؛ وقد قلنا فيما سبق: إن مثل هذا التعبير يراد به المماثلة بالفعل ــــ يعني: أن تسمية المجازاة اعتداءً من باب المشاكلة حتى يكون الجزاء من جنس العمل.</a:t>
            </a:r>
            <a:r>
              <a:rPr kumimoji="0" lang="ar-SA" sz="24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بن عثيمين</a:t>
            </a:r>
            <a:endParaRPr kumimoji="0" lang="ar-SA" sz="24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7585"/>
                                        </p:tgtEl>
                                        <p:attrNameLst>
                                          <p:attrName>style.visibility</p:attrName>
                                        </p:attrNameLst>
                                      </p:cBhvr>
                                      <p:to>
                                        <p:strVal val="visible"/>
                                      </p:to>
                                    </p:set>
                                    <p:anim calcmode="lin" valueType="num">
                                      <p:cBhvr>
                                        <p:cTn id="7" dur="1000" fill="hold"/>
                                        <p:tgtEl>
                                          <p:spTgt spid="67585"/>
                                        </p:tgtEl>
                                        <p:attrNameLst>
                                          <p:attrName>ppt_w</p:attrName>
                                        </p:attrNameLst>
                                      </p:cBhvr>
                                      <p:tavLst>
                                        <p:tav tm="0">
                                          <p:val>
                                            <p:fltVal val="0"/>
                                          </p:val>
                                        </p:tav>
                                        <p:tav tm="100000">
                                          <p:val>
                                            <p:strVal val="#ppt_w"/>
                                          </p:val>
                                        </p:tav>
                                      </p:tavLst>
                                    </p:anim>
                                    <p:anim calcmode="lin" valueType="num">
                                      <p:cBhvr>
                                        <p:cTn id="8" dur="1000" fill="hold"/>
                                        <p:tgtEl>
                                          <p:spTgt spid="6758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5"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4644008" y="548680"/>
            <a:ext cx="449999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ــ لما كان عهد الرسول صلى الله عليه وسلم والصحابة رضوان الله عليهم عهد جهاد كانوا في عز ورفعة, والكافرون هم الذليلون ومن لم يسلم منهم يدفع الجزية , واليوم لما خالف المسلمون ما أمرهم به ربنا من جهادهم أصبحوا أذلة ــ </a:t>
            </a:r>
            <a:endParaRPr kumimoji="0" lang="ar-SA" sz="36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9633"/>
                                        </p:tgtEl>
                                        <p:attrNameLst>
                                          <p:attrName>style.visibility</p:attrName>
                                        </p:attrNameLst>
                                      </p:cBhvr>
                                      <p:to>
                                        <p:strVal val="visible"/>
                                      </p:to>
                                    </p:set>
                                    <p:anim calcmode="lin" valueType="num">
                                      <p:cBhvr>
                                        <p:cTn id="7" dur="500" fill="hold"/>
                                        <p:tgtEl>
                                          <p:spTgt spid="69633"/>
                                        </p:tgtEl>
                                        <p:attrNameLst>
                                          <p:attrName>ppt_w</p:attrName>
                                        </p:attrNameLst>
                                      </p:cBhvr>
                                      <p:tavLst>
                                        <p:tav tm="0">
                                          <p:val>
                                            <p:fltVal val="0"/>
                                          </p:val>
                                        </p:tav>
                                        <p:tav tm="100000">
                                          <p:val>
                                            <p:strVal val="#ppt_w"/>
                                          </p:val>
                                        </p:tav>
                                      </p:tavLst>
                                    </p:anim>
                                    <p:anim calcmode="lin" valueType="num">
                                      <p:cBhvr>
                                        <p:cTn id="8" dur="500" fill="hold"/>
                                        <p:tgtEl>
                                          <p:spTgt spid="696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3"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0657" name="Rectangle 1"/>
          <p:cNvSpPr>
            <a:spLocks noChangeArrowheads="1"/>
          </p:cNvSpPr>
          <p:nvPr/>
        </p:nvSpPr>
        <p:spPr bwMode="auto">
          <a:xfrm>
            <a:off x="4716016" y="1124744"/>
            <a:ext cx="4427984"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كيف نعيش تحت ظل هذه الآية فنعرف منها كيف ننجو من الفتن</a:t>
            </a:r>
            <a:endParaRPr kumimoji="0" lang="en-US" sz="3200" b="0"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وجوب قتال المشركين على المسلمين ما بقي في الأرض مشرك.   الجزائري</a:t>
            </a:r>
            <a:endParaRPr kumimoji="0" lang="en-US" sz="32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لكن علينا أولا أن نتعلم فقه الجهاد في سبيل الله ونرى ما أمرنا به الله تعالى في كتابه وسنة خليله.</a:t>
            </a:r>
            <a:endParaRPr kumimoji="0" lang="ar-SA" sz="32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0657"/>
                                        </p:tgtEl>
                                        <p:attrNameLst>
                                          <p:attrName>style.visibility</p:attrName>
                                        </p:attrNameLst>
                                      </p:cBhvr>
                                      <p:to>
                                        <p:strVal val="visible"/>
                                      </p:to>
                                    </p:set>
                                    <p:animEffect transition="in" filter="fade">
                                      <p:cBhvr>
                                        <p:cTn id="7" dur="1000"/>
                                        <p:tgtEl>
                                          <p:spTgt spid="70657"/>
                                        </p:tgtEl>
                                      </p:cBhvr>
                                    </p:animEffect>
                                    <p:anim calcmode="lin" valueType="num">
                                      <p:cBhvr>
                                        <p:cTn id="8" dur="1000" fill="hold"/>
                                        <p:tgtEl>
                                          <p:spTgt spid="70657"/>
                                        </p:tgtEl>
                                        <p:attrNameLst>
                                          <p:attrName>ppt_x</p:attrName>
                                        </p:attrNameLst>
                                      </p:cBhvr>
                                      <p:tavLst>
                                        <p:tav tm="0">
                                          <p:val>
                                            <p:strVal val="#ppt_x"/>
                                          </p:val>
                                        </p:tav>
                                        <p:tav tm="100000">
                                          <p:val>
                                            <p:strVal val="#ppt_x"/>
                                          </p:val>
                                        </p:tav>
                                      </p:tavLst>
                                    </p:anim>
                                    <p:anim calcmode="lin" valueType="num">
                                      <p:cBhvr>
                                        <p:cTn id="9" dur="1000" fill="hold"/>
                                        <p:tgtEl>
                                          <p:spTgt spid="706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7"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 name="عنصر نائب للمحتوى 6"/>
          <p:cNvSpPr>
            <a:spLocks noGrp="1"/>
          </p:cNvSpPr>
          <p:nvPr>
            <p:ph idx="1"/>
          </p:nvPr>
        </p:nvSpPr>
        <p:spPr>
          <a:xfrm>
            <a:off x="4644008" y="1052736"/>
            <a:ext cx="4499992" cy="3888432"/>
          </a:xfrm>
        </p:spPr>
        <p:txBody>
          <a:bodyPr>
            <a:normAutofit/>
          </a:bodyPr>
          <a:lstStyle/>
          <a:p>
            <a:pPr marL="0" lvl="0" indent="0" algn="justLow" eaLnBrk="0" fontAlgn="base" hangingPunct="0">
              <a:spcBef>
                <a:spcPct val="0"/>
              </a:spcBef>
              <a:spcAft>
                <a:spcPct val="0"/>
              </a:spcAft>
              <a:buNone/>
            </a:pPr>
            <a:r>
              <a:rPr lang="ar-SA" sz="2800" b="1" dirty="0" smtClean="0">
                <a:solidFill>
                  <a:srgbClr val="FFFF00"/>
                </a:solidFill>
                <a:latin typeface="Arial" pitchFamily="34" charset="0"/>
                <a:ea typeface="Times New Roman" pitchFamily="18" charset="0"/>
                <a:cs typeface="AL-Mateen" pitchFamily="2" charset="-78"/>
              </a:rPr>
              <a:t>((وَالَّذِينَ كَفَرُوا بَعْضُهُمْ أَوْلِيَاءُ بَعْضٍ إِلَّا تَفْعَلُوهُ تَكُنْ فِتْنَةٌ فِي الْأَرْضِ وَفَسَادٌ كَبِيرٌ)) الأنفال/73  </a:t>
            </a:r>
            <a:endParaRPr lang="ar-SA" sz="2800" dirty="0" smtClean="0">
              <a:solidFill>
                <a:srgbClr val="FFFF00"/>
              </a:solidFill>
              <a:latin typeface="Arial" pitchFamily="34" charset="0"/>
              <a:cs typeface="AL-Mateen" pitchFamily="2" charset="-78"/>
            </a:endParaRPr>
          </a:p>
          <a:p>
            <a:pPr lvl="0" algn="justLow">
              <a:buNone/>
            </a:pPr>
            <a:r>
              <a:rPr lang="ar-SA" sz="2800" b="1" dirty="0" smtClean="0">
                <a:solidFill>
                  <a:schemeClr val="bg1">
                    <a:lumMod val="85000"/>
                  </a:schemeClr>
                </a:solidFill>
                <a:latin typeface="Arial" pitchFamily="34" charset="0"/>
                <a:ea typeface="Times New Roman" pitchFamily="18" charset="0"/>
                <a:cs typeface="AL-Mateen" pitchFamily="2" charset="-78"/>
              </a:rPr>
              <a:t>وأما قوله:(إلا تفعلوه تكن فتنة في الأرض وفساد كبير)، فإن أهل التأويل اختلفوا في تأويله.</a:t>
            </a:r>
            <a:br>
              <a:rPr lang="ar-SA" sz="2800" b="1" dirty="0" smtClean="0">
                <a:solidFill>
                  <a:schemeClr val="bg1">
                    <a:lumMod val="85000"/>
                  </a:schemeClr>
                </a:solidFill>
                <a:latin typeface="Arial" pitchFamily="34" charset="0"/>
                <a:ea typeface="Times New Roman" pitchFamily="18" charset="0"/>
                <a:cs typeface="AL-Mateen" pitchFamily="2" charset="-78"/>
              </a:rPr>
            </a:br>
            <a:r>
              <a:rPr lang="ar-SA" sz="2800" b="1" dirty="0" smtClean="0">
                <a:solidFill>
                  <a:schemeClr val="bg1">
                    <a:lumMod val="85000"/>
                  </a:schemeClr>
                </a:solidFill>
                <a:latin typeface="Arial" pitchFamily="34" charset="0"/>
                <a:ea typeface="Times New Roman" pitchFamily="18" charset="0"/>
                <a:cs typeface="AL-Mateen" pitchFamily="2" charset="-78"/>
              </a:rPr>
              <a:t>فقال بعضهم: معناه: إلا تفعلوا، أيها المؤمنون، ما أمرتم به ... (تكن فتنة)، يقول: يحدث بلاء في الأرض     </a:t>
            </a:r>
            <a:r>
              <a:rPr lang="ar-SA" sz="28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الطبري</a:t>
            </a:r>
            <a:endParaRPr lang="en-US" sz="2800"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endParaRPr>
          </a:p>
          <a:p>
            <a:pPr>
              <a:buNone/>
            </a:pPr>
            <a:endParaRPr lang="ar-SA" dirty="0">
              <a:cs typeface="AL-Mateen" pitchFamily="2" charset="-78"/>
            </a:endParaRPr>
          </a:p>
        </p:txBody>
      </p:sp>
      <p:sp>
        <p:nvSpPr>
          <p:cNvPr id="3" name="مستطيل 2"/>
          <p:cNvSpPr/>
          <p:nvPr/>
        </p:nvSpPr>
        <p:spPr>
          <a:xfrm>
            <a:off x="1403648" y="260648"/>
            <a:ext cx="6947736" cy="584775"/>
          </a:xfrm>
          <a:prstGeom prst="rect">
            <a:avLst/>
          </a:prstGeom>
        </p:spPr>
        <p:txBody>
          <a:bodyPr wrap="none">
            <a:spAutoFit/>
          </a:bodyPr>
          <a:lstStyle/>
          <a:p>
            <a:pPr lvl="0" algn="justLow" fontAlgn="base">
              <a:spcBef>
                <a:spcPct val="0"/>
              </a:spcBef>
              <a:spcAft>
                <a:spcPct val="0"/>
              </a:spcAft>
            </a:pPr>
            <a:r>
              <a:rPr lang="ar-SA" sz="32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ومن أسباب الوقوع في الفتنة موالاة الكافرين, لقوله تعالى: </a:t>
            </a:r>
            <a:endParaRPr lang="en-US" sz="3200"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slide(fromBottom)">
                                      <p:cBhvr>
                                        <p:cTn id="12" dur="10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slide(fromBottom)">
                                      <p:cBhvr>
                                        <p:cTn id="17"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5537" name="Rectangle 1"/>
          <p:cNvSpPr>
            <a:spLocks noChangeArrowheads="1"/>
          </p:cNvSpPr>
          <p:nvPr/>
        </p:nvSpPr>
        <p:spPr bwMode="auto">
          <a:xfrm>
            <a:off x="4499992" y="908720"/>
            <a:ext cx="4644008"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لما عقد الولاية بين المؤمنين، أخبر أن الكفار حيث جمعهم الكفر فبعضهم أولياء لبعض, فلا يواليهم إلا كافر مثلهم.وقوله: { إِلا تَفْعَلُوهُ } أي: موالاة المؤمنين ومعاداة الكافرين، بأن واليتموهم كلهم أو عاديتموهم كلهم، أو واليتم الكافرين وعاديتم المؤمنين.     </a:t>
            </a: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السعدي</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
        <p:nvSpPr>
          <p:cNvPr id="3" name="مستطيل 2"/>
          <p:cNvSpPr/>
          <p:nvPr/>
        </p:nvSpPr>
        <p:spPr>
          <a:xfrm>
            <a:off x="251520" y="260648"/>
            <a:ext cx="8892480" cy="584775"/>
          </a:xfrm>
          <a:prstGeom prst="rect">
            <a:avLst/>
          </a:prstGeom>
        </p:spPr>
        <p:txBody>
          <a:bodyPr wrap="square">
            <a:spAutoFit/>
          </a:bodyPr>
          <a:lstStyle/>
          <a:p>
            <a:r>
              <a:rPr lang="ar-SA" sz="32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(وَالَّذِينَ كَفَرُوا بَعْضُهُمْ أَوْلِيَاءُ بَعْضٍ إِلا تَفْعَلُوهُ تَكُنْ فِتْنَةٌ فِي الأرْضِ وَفَسَادٌ كَبِير)</a:t>
            </a:r>
            <a:endParaRPr lang="ar-SA" sz="3200" dirty="0">
              <a:solidFill>
                <a:schemeClr val="accent6"/>
              </a:solidFill>
              <a:effectLst>
                <a:glow rad="101600">
                  <a:schemeClr val="tx1">
                    <a:alpha val="60000"/>
                  </a:schemeClr>
                </a:glow>
              </a:effectLst>
            </a:endParaRPr>
          </a:p>
        </p:txBody>
      </p:sp>
    </p:spTree>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5537"/>
                                        </p:tgtEl>
                                        <p:attrNameLst>
                                          <p:attrName>style.visibility</p:attrName>
                                        </p:attrNameLst>
                                      </p:cBhvr>
                                      <p:to>
                                        <p:strVal val="visible"/>
                                      </p:to>
                                    </p:set>
                                    <p:animEffect transition="in" filter="slide(fromBottom)">
                                      <p:cBhvr>
                                        <p:cTn id="12" dur="1000"/>
                                        <p:tgtEl>
                                          <p:spTgt spid="655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4644008" y="1052736"/>
            <a:ext cx="424847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أبدأ مستعينة بالله وحده لا شريك له بأعظم الكلام وأجله وأصدقه وأيسره , بكلام الله تعالى</a:t>
            </a:r>
            <a:endParaRPr kumimoji="0" lang="ar-SA"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
        <p:nvSpPr>
          <p:cNvPr id="30722" name="Rectangle 2"/>
          <p:cNvSpPr>
            <a:spLocks noChangeArrowheads="1"/>
          </p:cNvSpPr>
          <p:nvPr/>
        </p:nvSpPr>
        <p:spPr bwMode="auto">
          <a:xfrm>
            <a:off x="5004048" y="2924944"/>
            <a:ext cx="3816424"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جمع آيات الفتن وشرحها للأئمة والعلماء رحمهم الله تعالى أجمعين:</a:t>
            </a:r>
            <a:endParaRPr kumimoji="0" lang="ar-SA" sz="36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
        <p:nvSpPr>
          <p:cNvPr id="30723" name="Rectangle 3"/>
          <p:cNvSpPr>
            <a:spLocks noChangeArrowheads="1"/>
          </p:cNvSpPr>
          <p:nvPr/>
        </p:nvSpPr>
        <p:spPr bwMode="auto">
          <a:xfrm>
            <a:off x="683568" y="1854696"/>
            <a:ext cx="3816424"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أسباب الوقوع في الفتن </a:t>
            </a:r>
            <a:endPar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من </a:t>
            </a:r>
            <a:r>
              <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خلال كلام الله </a:t>
            </a:r>
            <a:endPar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العزيز وطرق</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الاستعانة بالله </a:t>
            </a:r>
            <a:r>
              <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العظيم</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 </a:t>
            </a:r>
            <a:r>
              <a:rPr kumimoji="0" lang="ar-SA" sz="4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للنجاة منها</a:t>
            </a:r>
            <a:endParaRPr kumimoji="0" lang="en-US" sz="44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DecoType Naskh Variants" pitchFamily="2" charset="-7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0721"/>
                                        </p:tgtEl>
                                        <p:attrNameLst>
                                          <p:attrName>style.visibility</p:attrName>
                                        </p:attrNameLst>
                                      </p:cBhvr>
                                      <p:to>
                                        <p:strVal val="visible"/>
                                      </p:to>
                                    </p:set>
                                    <p:anim calcmode="lin" valueType="num">
                                      <p:cBhvr>
                                        <p:cTn id="7" dur="500" fill="hold"/>
                                        <p:tgtEl>
                                          <p:spTgt spid="30721"/>
                                        </p:tgtEl>
                                        <p:attrNameLst>
                                          <p:attrName>ppt_w</p:attrName>
                                        </p:attrNameLst>
                                      </p:cBhvr>
                                      <p:tavLst>
                                        <p:tav tm="0">
                                          <p:val>
                                            <p:fltVal val="0"/>
                                          </p:val>
                                        </p:tav>
                                        <p:tav tm="100000">
                                          <p:val>
                                            <p:strVal val="#ppt_w"/>
                                          </p:val>
                                        </p:tav>
                                      </p:tavLst>
                                    </p:anim>
                                    <p:anim calcmode="lin" valueType="num">
                                      <p:cBhvr>
                                        <p:cTn id="8" dur="500" fill="hold"/>
                                        <p:tgtEl>
                                          <p:spTgt spid="3072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30722"/>
                                        </p:tgtEl>
                                        <p:attrNameLst>
                                          <p:attrName>style.visibility</p:attrName>
                                        </p:attrNameLst>
                                      </p:cBhvr>
                                      <p:to>
                                        <p:strVal val="visible"/>
                                      </p:to>
                                    </p:set>
                                    <p:anim calcmode="lin" valueType="num">
                                      <p:cBhvr>
                                        <p:cTn id="13" dur="500" fill="hold"/>
                                        <p:tgtEl>
                                          <p:spTgt spid="30722"/>
                                        </p:tgtEl>
                                        <p:attrNameLst>
                                          <p:attrName>ppt_w</p:attrName>
                                        </p:attrNameLst>
                                      </p:cBhvr>
                                      <p:tavLst>
                                        <p:tav tm="0">
                                          <p:val>
                                            <p:fltVal val="0"/>
                                          </p:val>
                                        </p:tav>
                                        <p:tav tm="100000">
                                          <p:val>
                                            <p:strVal val="#ppt_w"/>
                                          </p:val>
                                        </p:tav>
                                      </p:tavLst>
                                    </p:anim>
                                    <p:anim calcmode="lin" valueType="num">
                                      <p:cBhvr>
                                        <p:cTn id="14" dur="500" fill="hold"/>
                                        <p:tgtEl>
                                          <p:spTgt spid="30722"/>
                                        </p:tgtEl>
                                        <p:attrNameLst>
                                          <p:attrName>ppt_h</p:attrName>
                                        </p:attrNameLst>
                                      </p:cBhvr>
                                      <p:tavLst>
                                        <p:tav tm="0">
                                          <p:val>
                                            <p:fltVal val="0"/>
                                          </p:val>
                                        </p:tav>
                                        <p:tav tm="100000">
                                          <p:val>
                                            <p:strVal val="#ppt_h"/>
                                          </p:val>
                                        </p:tav>
                                      </p:tavLst>
                                    </p:anim>
                                    <p:animEffect transition="in" filter="fade">
                                      <p:cBhvr>
                                        <p:cTn id="15" dur="500"/>
                                        <p:tgtEl>
                                          <p:spTgt spid="30722"/>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30723"/>
                                        </p:tgtEl>
                                        <p:attrNameLst>
                                          <p:attrName>style.visibility</p:attrName>
                                        </p:attrNameLst>
                                      </p:cBhvr>
                                      <p:to>
                                        <p:strVal val="visible"/>
                                      </p:to>
                                    </p:set>
                                    <p:anim calcmode="lin" valueType="num">
                                      <p:cBhvr>
                                        <p:cTn id="20" dur="500" fill="hold"/>
                                        <p:tgtEl>
                                          <p:spTgt spid="30723"/>
                                        </p:tgtEl>
                                        <p:attrNameLst>
                                          <p:attrName>ppt_w</p:attrName>
                                        </p:attrNameLst>
                                      </p:cBhvr>
                                      <p:tavLst>
                                        <p:tav tm="0">
                                          <p:val>
                                            <p:fltVal val="0"/>
                                          </p:val>
                                        </p:tav>
                                        <p:tav tm="100000">
                                          <p:val>
                                            <p:strVal val="#ppt_w"/>
                                          </p:val>
                                        </p:tav>
                                      </p:tavLst>
                                    </p:anim>
                                    <p:anim calcmode="lin" valueType="num">
                                      <p:cBhvr>
                                        <p:cTn id="21" dur="500" fill="hold"/>
                                        <p:tgtEl>
                                          <p:spTgt spid="307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P spid="30722" grpId="0"/>
      <p:bldP spid="30723"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pic>
        <p:nvPicPr>
          <p:cNvPr id="64519" name="صورة 7" descr="http://ibn-jebreen.com/images/b2.gif"/>
          <p:cNvPicPr>
            <a:picLocks noChangeAspect="1" noChangeArrowheads="1"/>
          </p:cNvPicPr>
          <p:nvPr/>
        </p:nvPicPr>
        <p:blipFill>
          <a:blip r:embed="rId3" cstate="print"/>
          <a:srcRect/>
          <a:stretch>
            <a:fillRect/>
          </a:stretch>
        </p:blipFill>
        <p:spPr bwMode="auto">
          <a:xfrm>
            <a:off x="0" y="457200"/>
            <a:ext cx="104775" cy="209550"/>
          </a:xfrm>
          <a:prstGeom prst="rect">
            <a:avLst/>
          </a:prstGeom>
          <a:noFill/>
        </p:spPr>
      </p:pic>
      <p:pic>
        <p:nvPicPr>
          <p:cNvPr id="64518" name="صورة 8" descr="http://ibn-jebreen.com/images/b1.gif"/>
          <p:cNvPicPr>
            <a:picLocks noChangeAspect="1" noChangeArrowheads="1"/>
          </p:cNvPicPr>
          <p:nvPr/>
        </p:nvPicPr>
        <p:blipFill>
          <a:blip r:embed="rId4" cstate="print"/>
          <a:srcRect/>
          <a:stretch>
            <a:fillRect/>
          </a:stretch>
        </p:blipFill>
        <p:spPr bwMode="auto">
          <a:xfrm>
            <a:off x="0" y="666750"/>
            <a:ext cx="104775" cy="209550"/>
          </a:xfrm>
          <a:prstGeom prst="rect">
            <a:avLst/>
          </a:prstGeom>
          <a:noFill/>
        </p:spPr>
      </p:pic>
      <p:sp>
        <p:nvSpPr>
          <p:cNvPr id="64520" name="Rectangle 8"/>
          <p:cNvSpPr>
            <a:spLocks noChangeArrowheads="1"/>
          </p:cNvSpPr>
          <p:nvPr/>
        </p:nvSpPr>
        <p:spPr bwMode="auto">
          <a:xfrm>
            <a:off x="971600" y="157863"/>
            <a:ext cx="752432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ــ  من أعظم أسباب نزول الفتن بالمسلمين موالاتهم للكافرين ــ ولذلك قال اللَّه تعالى: </a:t>
            </a:r>
            <a:endParaRPr kumimoji="0" lang="ar-SA" sz="24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
        <p:nvSpPr>
          <p:cNvPr id="64521" name="Rectangle 9"/>
          <p:cNvSpPr>
            <a:spLocks noChangeArrowheads="1"/>
          </p:cNvSpPr>
          <p:nvPr/>
        </p:nvSpPr>
        <p:spPr bwMode="auto">
          <a:xfrm>
            <a:off x="2123728" y="620688"/>
            <a:ext cx="608416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7030A0"/>
                </a:solidFill>
                <a:effectLst/>
                <a:latin typeface="Arial" pitchFamily="34" charset="0"/>
                <a:ea typeface="Calibri" pitchFamily="34" charset="0"/>
                <a:cs typeface="AL-Mateen" pitchFamily="2" charset="-78"/>
                <a:hlinkClick r:id="rId5" tooltip="سورة التوبة (سورة رقم: 9)؛ آية رقم:23 "/>
              </a:rPr>
              <a:t>لَا تَتَّخِذُوا آبَاءَكُمْ وَإِخْوَانَكُمْ أَوْلِيَاءَ إِنِ اسْتَحَبُّوا الْكُفْرَ عَلَى الْإِيمَانِ </a:t>
            </a:r>
            <a:endParaRPr kumimoji="0" lang="ar-SA" sz="2400" b="0" i="0" u="none" strike="noStrike" cap="none" normalizeH="0" baseline="0" dirty="0" smtClean="0">
              <a:ln>
                <a:noFill/>
              </a:ln>
              <a:solidFill>
                <a:schemeClr val="tx1"/>
              </a:solidFill>
              <a:effectLst/>
              <a:latin typeface="Arial" pitchFamily="34" charset="0"/>
              <a:cs typeface="AL-Mateen" pitchFamily="2" charset="-78"/>
            </a:endParaRPr>
          </a:p>
        </p:txBody>
      </p:sp>
      <p:sp>
        <p:nvSpPr>
          <p:cNvPr id="64522" name="Rectangle 10"/>
          <p:cNvSpPr>
            <a:spLocks noChangeArrowheads="1"/>
          </p:cNvSpPr>
          <p:nvPr/>
        </p:nvSpPr>
        <p:spPr bwMode="auto">
          <a:xfrm>
            <a:off x="4499992" y="1340768"/>
            <a:ext cx="464400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أي لا تتولوهم ولا تحبوهم ولا تصادقوهم وتؤاخوهم إذا كانوا يقدمون الكفر على الإيمان فإنكم بذلك لا تكونون صادقين في أنكم تحبون اللَّه ، فإن من أحب اللَّه تعالى تبرأ مما سواه من أحب اللَّه تعالى وعبده تبرأ ممن أشرك به وأبغض كل من أشرك به ولو كان أقرب قريب. هذه سنة اللَّه التي أمر بها أنبياءه وأولياءه أن يتبرءوا من معبودات غيره وأن يتبرءوا من المشركين ولو كانوا أقارب لهم.    </a:t>
            </a:r>
            <a:r>
              <a:rPr kumimoji="0" lang="ar-SA" sz="2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Calibri" pitchFamily="34" charset="0"/>
                <a:cs typeface="AL-Mateen" pitchFamily="2" charset="-78"/>
              </a:rPr>
              <a:t>بن جبرين</a:t>
            </a:r>
            <a:r>
              <a:rPr kumimoji="0" lang="en-US" sz="2400" b="0" i="0" u="none" strike="noStrike" cap="none" normalizeH="0" baseline="0" dirty="0" smtClean="0">
                <a:ln>
                  <a:noFill/>
                </a:ln>
                <a:solidFill>
                  <a:schemeClr val="accent6"/>
                </a:solidFill>
                <a:effectLst/>
                <a:latin typeface="Arial" pitchFamily="34" charset="0"/>
                <a:cs typeface="AL-Mateen" pitchFamily="2" charset="-78"/>
              </a:rPr>
              <a:t> </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4520"/>
                                        </p:tgtEl>
                                        <p:attrNameLst>
                                          <p:attrName>style.visibility</p:attrName>
                                        </p:attrNameLst>
                                      </p:cBhvr>
                                      <p:to>
                                        <p:strVal val="visible"/>
                                      </p:to>
                                    </p:set>
                                    <p:anim calcmode="lin" valueType="num">
                                      <p:cBhvr>
                                        <p:cTn id="7" dur="500" fill="hold"/>
                                        <p:tgtEl>
                                          <p:spTgt spid="64520"/>
                                        </p:tgtEl>
                                        <p:attrNameLst>
                                          <p:attrName>ppt_w</p:attrName>
                                        </p:attrNameLst>
                                      </p:cBhvr>
                                      <p:tavLst>
                                        <p:tav tm="0">
                                          <p:val>
                                            <p:fltVal val="0"/>
                                          </p:val>
                                        </p:tav>
                                        <p:tav tm="100000">
                                          <p:val>
                                            <p:strVal val="#ppt_w"/>
                                          </p:val>
                                        </p:tav>
                                      </p:tavLst>
                                    </p:anim>
                                    <p:anim calcmode="lin" valueType="num">
                                      <p:cBhvr>
                                        <p:cTn id="8" dur="500" fill="hold"/>
                                        <p:tgtEl>
                                          <p:spTgt spid="6452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4521"/>
                                        </p:tgtEl>
                                        <p:attrNameLst>
                                          <p:attrName>style.visibility</p:attrName>
                                        </p:attrNameLst>
                                      </p:cBhvr>
                                      <p:to>
                                        <p:strVal val="visible"/>
                                      </p:to>
                                    </p:set>
                                    <p:anim calcmode="lin" valueType="num">
                                      <p:cBhvr>
                                        <p:cTn id="13" dur="500" fill="hold"/>
                                        <p:tgtEl>
                                          <p:spTgt spid="64521"/>
                                        </p:tgtEl>
                                        <p:attrNameLst>
                                          <p:attrName>ppt_w</p:attrName>
                                        </p:attrNameLst>
                                      </p:cBhvr>
                                      <p:tavLst>
                                        <p:tav tm="0">
                                          <p:val>
                                            <p:fltVal val="0"/>
                                          </p:val>
                                        </p:tav>
                                        <p:tav tm="100000">
                                          <p:val>
                                            <p:strVal val="#ppt_w"/>
                                          </p:val>
                                        </p:tav>
                                      </p:tavLst>
                                    </p:anim>
                                    <p:anim calcmode="lin" valueType="num">
                                      <p:cBhvr>
                                        <p:cTn id="14" dur="500" fill="hold"/>
                                        <p:tgtEl>
                                          <p:spTgt spid="6452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4522"/>
                                        </p:tgtEl>
                                        <p:attrNameLst>
                                          <p:attrName>style.visibility</p:attrName>
                                        </p:attrNameLst>
                                      </p:cBhvr>
                                      <p:to>
                                        <p:strVal val="visible"/>
                                      </p:to>
                                    </p:set>
                                    <p:anim calcmode="lin" valueType="num">
                                      <p:cBhvr>
                                        <p:cTn id="19" dur="1000" fill="hold"/>
                                        <p:tgtEl>
                                          <p:spTgt spid="64522"/>
                                        </p:tgtEl>
                                        <p:attrNameLst>
                                          <p:attrName>ppt_w</p:attrName>
                                        </p:attrNameLst>
                                      </p:cBhvr>
                                      <p:tavLst>
                                        <p:tav tm="0">
                                          <p:val>
                                            <p:fltVal val="0"/>
                                          </p:val>
                                        </p:tav>
                                        <p:tav tm="100000">
                                          <p:val>
                                            <p:strVal val="#ppt_w"/>
                                          </p:val>
                                        </p:tav>
                                      </p:tavLst>
                                    </p:anim>
                                    <p:anim calcmode="lin" valueType="num">
                                      <p:cBhvr>
                                        <p:cTn id="20" dur="1000" fill="hold"/>
                                        <p:tgtEl>
                                          <p:spTgt spid="645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0" grpId="0"/>
      <p:bldP spid="64521" grpId="0"/>
      <p:bldP spid="64522"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4644008" y="836712"/>
            <a:ext cx="4499992"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ـ أكمل المؤمنين الذين جمعوا بين الإِيمان والهجرة والجهاد وسبقوا لذلك وهم المهاجرون الأولون والذين جمعوا بين الإِيمان والإِيواء والنصرة والجهاد وهم الأنصار.</a:t>
            </a:r>
            <a:endParaRPr kumimoji="0" lang="en-US"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lang="ar-SA" sz="2400" b="1" dirty="0" smtClean="0">
                <a:solidFill>
                  <a:schemeClr val="bg1">
                    <a:lumMod val="85000"/>
                  </a:schemeClr>
                </a:solidFill>
                <a:latin typeface="Calibri" pitchFamily="34" charset="0"/>
                <a:ea typeface="Times New Roman" pitchFamily="18" charset="0"/>
                <a:cs typeface="AL-Mateen" pitchFamily="2" charset="-78"/>
              </a:rPr>
              <a:t>-</a:t>
            </a:r>
            <a:r>
              <a:rPr kumimoji="0" lang="ar-SA" sz="24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دون ذلك من آمنوا وهاجروا وجاهدواولكن بعد صلح الحديبية.</a:t>
            </a:r>
            <a:endParaRPr kumimoji="0" lang="en-US"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وأدنى أصناف المؤمنين من آمنوا ويهاجروا وهؤلاء على خطر عظيم.</a:t>
            </a:r>
            <a:endParaRPr kumimoji="0" lang="en-US"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وجوب نصرة المؤمنين بموالاتهم ومحبتهم ووجوب معاداة الكافرين وخذلانهم وبغضهم.</a:t>
            </a:r>
            <a:endParaRPr kumimoji="0" lang="en-US"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الجزائري</a:t>
            </a:r>
            <a:endParaRPr kumimoji="0" lang="ar-SA" sz="2400" b="1"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
        <p:nvSpPr>
          <p:cNvPr id="3" name="مستطيل 2"/>
          <p:cNvSpPr/>
          <p:nvPr/>
        </p:nvSpPr>
        <p:spPr>
          <a:xfrm>
            <a:off x="683568" y="260648"/>
            <a:ext cx="8460432" cy="646331"/>
          </a:xfrm>
          <a:prstGeom prst="rect">
            <a:avLst/>
          </a:prstGeom>
        </p:spPr>
        <p:txBody>
          <a:bodyPr wrap="square">
            <a:spAutoFit/>
          </a:bodyPr>
          <a:lstStyle/>
          <a:p>
            <a:pPr lvl="0" algn="ctr" fontAlgn="base">
              <a:spcBef>
                <a:spcPct val="0"/>
              </a:spcBef>
              <a:spcAft>
                <a:spcPct val="0"/>
              </a:spcAft>
            </a:pPr>
            <a:r>
              <a:rPr lang="ar-SA" sz="36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كيف نعيش تحت ظل هذه الآية فنعرف منها كيف ننجو من الفتن</a:t>
            </a:r>
            <a:endParaRPr lang="en-US" sz="36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endParaRP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3489"/>
                                        </p:tgtEl>
                                        <p:attrNameLst>
                                          <p:attrName>style.visibility</p:attrName>
                                        </p:attrNameLst>
                                      </p:cBhvr>
                                      <p:to>
                                        <p:strVal val="visible"/>
                                      </p:to>
                                    </p:set>
                                    <p:anim calcmode="lin" valueType="num">
                                      <p:cBhvr>
                                        <p:cTn id="7" dur="1000" fill="hold"/>
                                        <p:tgtEl>
                                          <p:spTgt spid="63489"/>
                                        </p:tgtEl>
                                        <p:attrNameLst>
                                          <p:attrName>ppt_x</p:attrName>
                                        </p:attrNameLst>
                                      </p:cBhvr>
                                      <p:tavLst>
                                        <p:tav tm="0">
                                          <p:val>
                                            <p:strVal val="#ppt_x-.2"/>
                                          </p:val>
                                        </p:tav>
                                        <p:tav tm="100000">
                                          <p:val>
                                            <p:strVal val="#ppt_x"/>
                                          </p:val>
                                        </p:tav>
                                      </p:tavLst>
                                    </p:anim>
                                    <p:anim calcmode="lin" valueType="num">
                                      <p:cBhvr>
                                        <p:cTn id="8" dur="1000" fill="hold"/>
                                        <p:tgtEl>
                                          <p:spTgt spid="63489"/>
                                        </p:tgtEl>
                                        <p:attrNameLst>
                                          <p:attrName>ppt_y</p:attrName>
                                        </p:attrNameLst>
                                      </p:cBhvr>
                                      <p:tavLst>
                                        <p:tav tm="0">
                                          <p:val>
                                            <p:strVal val="#ppt_y"/>
                                          </p:val>
                                        </p:tav>
                                        <p:tav tm="100000">
                                          <p:val>
                                            <p:strVal val="#ppt_y"/>
                                          </p:val>
                                        </p:tav>
                                      </p:tavLst>
                                    </p:anim>
                                    <p:animEffect transition="in" filter="wipe(right)" prLst="gradientSize: 0.1">
                                      <p:cBhvr>
                                        <p:cTn id="9" dur="1000"/>
                                        <p:tgtEl>
                                          <p:spTgt spid="634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89"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4644008" y="1072480"/>
            <a:ext cx="4499992"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rgbClr val="FFFF00"/>
                </a:solidFill>
                <a:effectLst/>
                <a:latin typeface="Arial" pitchFamily="34" charset="0"/>
                <a:ea typeface="Times New Roman" pitchFamily="18" charset="0"/>
                <a:cs typeface="AL-Mateen" pitchFamily="2" charset="-78"/>
              </a:rPr>
              <a:t>لقوله تعالى: </a:t>
            </a:r>
            <a:endParaRPr kumimoji="0" lang="en-US" sz="4000" b="0" i="0" u="none" strike="noStrike" cap="none" normalizeH="0" baseline="0" dirty="0" smtClean="0">
              <a:ln>
                <a:noFill/>
              </a:ln>
              <a:solidFill>
                <a:srgbClr val="FFFF00"/>
              </a:solidFill>
              <a:effectLst/>
              <a:latin typeface="Arial" pitchFamily="34"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000" b="1" i="0" u="none" strike="noStrike" cap="none" normalizeH="0" baseline="0" dirty="0" smtClean="0">
                <a:ln>
                  <a:noFill/>
                </a:ln>
                <a:solidFill>
                  <a:srgbClr val="FFFF00"/>
                </a:solidFill>
                <a:effectLst/>
                <a:latin typeface="Calibri" pitchFamily="34" charset="0"/>
                <a:ea typeface="Calibri" pitchFamily="34" charset="0"/>
                <a:cs typeface="AL-Mateen" pitchFamily="2" charset="-78"/>
              </a:rPr>
              <a:t>((لَوْ خَرَجُوا۟ فِيكُم مَّا زَادُوكُمْ إِلَّا</a:t>
            </a: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000" b="1" i="0" u="none" strike="noStrike" cap="none" normalizeH="0" baseline="0" dirty="0" smtClean="0">
                <a:ln>
                  <a:noFill/>
                </a:ln>
                <a:solidFill>
                  <a:srgbClr val="FFFF00"/>
                </a:solidFill>
                <a:effectLst/>
                <a:latin typeface="Calibri" pitchFamily="34" charset="0"/>
                <a:ea typeface="Calibri" pitchFamily="34" charset="0"/>
                <a:cs typeface="AL-Mateen" pitchFamily="2" charset="-78"/>
              </a:rPr>
              <a:t> خَبَالًۭا وَلَأَوْضَعُوا۟ خِلَـٰلَكُمْ يَبْغُونَكُمُ ٱلْفِتْنَةَ وَفِيكُمْ سَمَّـٰعُونَ لَهُمْ </a:t>
            </a:r>
            <a:r>
              <a:rPr kumimoji="0" lang="ar-SA" sz="4000" b="1" i="0" u="none" strike="noStrike" cap="none" normalizeH="0" baseline="0" dirty="0" smtClean="0">
                <a:ln>
                  <a:noFill/>
                </a:ln>
                <a:solidFill>
                  <a:srgbClr val="FFFF00"/>
                </a:solidFill>
                <a:effectLst/>
                <a:latin typeface="Arial" pitchFamily="34" charset="0"/>
                <a:ea typeface="Calibri" pitchFamily="34" charset="0"/>
                <a:cs typeface="AL-Mateen" pitchFamily="2" charset="-78"/>
              </a:rPr>
              <a:t>ۗ</a:t>
            </a:r>
            <a:r>
              <a:rPr kumimoji="0" lang="ar-SA" sz="4000" b="1" i="0" u="none" strike="noStrike" cap="none" normalizeH="0" baseline="0" dirty="0" smtClean="0">
                <a:ln>
                  <a:noFill/>
                </a:ln>
                <a:solidFill>
                  <a:srgbClr val="FFFF00"/>
                </a:solidFill>
                <a:effectLst/>
                <a:latin typeface="Calibri" pitchFamily="34" charset="0"/>
                <a:ea typeface="Calibri" pitchFamily="34" charset="0"/>
                <a:cs typeface="AL-Mateen" pitchFamily="2" charset="-78"/>
              </a:rPr>
              <a:t> وَٱللَّهُ</a:t>
            </a:r>
            <a:r>
              <a:rPr kumimoji="0" lang="ar-SA" sz="4000" b="1" i="0" u="none" strike="noStrike" cap="none" normalizeH="0" dirty="0" smtClean="0">
                <a:ln>
                  <a:noFill/>
                </a:ln>
                <a:solidFill>
                  <a:srgbClr val="FFFF00"/>
                </a:solidFill>
                <a:effectLst/>
                <a:latin typeface="Calibri" pitchFamily="34" charset="0"/>
                <a:ea typeface="Calibri" pitchFamily="34" charset="0"/>
                <a:cs typeface="AL-Mateen" pitchFamily="2" charset="-78"/>
              </a:rPr>
              <a:t> </a:t>
            </a:r>
            <a:r>
              <a:rPr kumimoji="0" lang="ar-SA" sz="4000" b="1" i="0" u="none" strike="noStrike" cap="none" normalizeH="0" baseline="0" dirty="0" smtClean="0">
                <a:ln>
                  <a:noFill/>
                </a:ln>
                <a:solidFill>
                  <a:srgbClr val="FFFF00"/>
                </a:solidFill>
                <a:effectLst/>
                <a:latin typeface="Calibri" pitchFamily="34" charset="0"/>
                <a:ea typeface="Calibri" pitchFamily="34" charset="0"/>
                <a:cs typeface="AL-Mateen" pitchFamily="2" charset="-78"/>
              </a:rPr>
              <a:t>عَلِيمٌۢ بِٱلظَّـٰلِمِينَ</a:t>
            </a:r>
            <a:r>
              <a:rPr kumimoji="0" lang="ar-SA" sz="4000" b="1" i="0" u="none" strike="noStrike" cap="none" normalizeH="0" baseline="0" dirty="0" smtClean="0">
                <a:ln>
                  <a:noFill/>
                </a:ln>
                <a:solidFill>
                  <a:srgbClr val="FFFF00"/>
                </a:solidFill>
                <a:effectLst/>
                <a:latin typeface="Calibri" pitchFamily="34" charset="0"/>
                <a:ea typeface="Times New Roman" pitchFamily="18" charset="0"/>
                <a:cs typeface="AL-Mateen" pitchFamily="2" charset="-78"/>
              </a:rPr>
              <a:t>)) التوبة/47  </a:t>
            </a:r>
            <a:endParaRPr kumimoji="0" lang="ar-SA" sz="4000" b="1" i="0" u="none" strike="noStrike" cap="none" normalizeH="0" baseline="0" dirty="0" smtClean="0">
              <a:ln>
                <a:noFill/>
              </a:ln>
              <a:solidFill>
                <a:srgbClr val="FFFF00"/>
              </a:solidFill>
              <a:effectLst/>
              <a:latin typeface="Arial" pitchFamily="34" charset="0"/>
              <a:ea typeface="Times New Roman" pitchFamily="18" charset="0"/>
              <a:cs typeface="AL-Mateen" pitchFamily="2" charset="-78"/>
            </a:endParaRPr>
          </a:p>
        </p:txBody>
      </p:sp>
      <p:sp>
        <p:nvSpPr>
          <p:cNvPr id="3" name="مستطيل 2"/>
          <p:cNvSpPr/>
          <p:nvPr/>
        </p:nvSpPr>
        <p:spPr>
          <a:xfrm>
            <a:off x="1043608" y="2852936"/>
            <a:ext cx="3105923" cy="1200329"/>
          </a:xfrm>
          <a:prstGeom prst="rect">
            <a:avLst/>
          </a:prstGeom>
        </p:spPr>
        <p:txBody>
          <a:bodyPr wrap="square">
            <a:spAutoFit/>
          </a:bodyPr>
          <a:lstStyle/>
          <a:p>
            <a:pPr algn="ctr"/>
            <a:r>
              <a:rPr lang="ar-SA" sz="36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النفاق من أعظم الشرور وأبواب الفتن </a:t>
            </a:r>
            <a:endParaRPr lang="ar-SA" sz="3600" dirty="0">
              <a:effectLst>
                <a:glow rad="101600">
                  <a:schemeClr val="tx1">
                    <a:alpha val="60000"/>
                  </a:schemeClr>
                </a:glow>
              </a:effectLst>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60417"/>
                                        </p:tgtEl>
                                        <p:attrNameLst>
                                          <p:attrName>style.visibility</p:attrName>
                                        </p:attrNameLst>
                                      </p:cBhvr>
                                      <p:to>
                                        <p:strVal val="visible"/>
                                      </p:to>
                                    </p:set>
                                    <p:anim calcmode="lin" valueType="num">
                                      <p:cBhvr>
                                        <p:cTn id="18" dur="1000" fill="hold"/>
                                        <p:tgtEl>
                                          <p:spTgt spid="60417"/>
                                        </p:tgtEl>
                                        <p:attrNameLst>
                                          <p:attrName>ppt_w</p:attrName>
                                        </p:attrNameLst>
                                      </p:cBhvr>
                                      <p:tavLst>
                                        <p:tav tm="0">
                                          <p:val>
                                            <p:fltVal val="0"/>
                                          </p:val>
                                        </p:tav>
                                        <p:tav tm="100000">
                                          <p:val>
                                            <p:strVal val="#ppt_w"/>
                                          </p:val>
                                        </p:tav>
                                      </p:tavLst>
                                    </p:anim>
                                    <p:anim calcmode="lin" valueType="num">
                                      <p:cBhvr>
                                        <p:cTn id="19" dur="1000" fill="hold"/>
                                        <p:tgtEl>
                                          <p:spTgt spid="604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7" grpId="0"/>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4644008" y="-243408"/>
            <a:ext cx="4499992" cy="49552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effectLst/>
                <a:latin typeface="Calibri" pitchFamily="34" charset="0"/>
                <a:ea typeface="Times New Roman" pitchFamily="18" charset="0"/>
                <a:cs typeface="AL-Mateen" pitchFamily="2" charset="-78"/>
              </a:rPr>
              <a:t>  </a:t>
            </a:r>
            <a:endParaRPr kumimoji="0" lang="ar-SA" sz="2800" b="1" i="0" u="none" strike="noStrike" cap="none" normalizeH="0" baseline="0" dirty="0" smtClean="0">
              <a:ln>
                <a:noFill/>
              </a:ln>
              <a:effectLst/>
              <a:latin typeface="Arial" pitchFamily="34" charset="0"/>
              <a:ea typeface="Times New Roman" pitchFamily="18" charset="0"/>
              <a:cs typeface="AL-Mateen" pitchFamily="2" charset="-78"/>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لو خرج المنافقون معكم أيها المؤمنون</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 للجهاد لنشروا الاضطراب في الصفوف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والشر والفساد, ولأسرعوا السير بينكم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بالنميمة والبغضاء, يبغون فتنتكم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بتثبيطكم عن الجهاد في سبيل الله,</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 وفيكم -أيها المؤمنون- عيون لهم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يسمعون أخباركم, وينقلونها إليهم.</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 والله عليم بهؤلاء المنافقين الظالمين,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وسيجازيهم على ذلك</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AL-Mateen" pitchFamily="2" charset="-78"/>
              </a:rPr>
              <a:t>.  </a:t>
            </a: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التفسير الميسر</a:t>
            </a:r>
            <a:r>
              <a:rPr kumimoji="0" lang="en-US"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rPr>
              <a:t> </a:t>
            </a: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0417"/>
                                        </p:tgtEl>
                                        <p:attrNameLst>
                                          <p:attrName>style.visibility</p:attrName>
                                        </p:attrNameLst>
                                      </p:cBhvr>
                                      <p:to>
                                        <p:strVal val="visible"/>
                                      </p:to>
                                    </p:set>
                                    <p:anim calcmode="lin" valueType="num">
                                      <p:cBhvr>
                                        <p:cTn id="7" dur="1000" fill="hold"/>
                                        <p:tgtEl>
                                          <p:spTgt spid="60417"/>
                                        </p:tgtEl>
                                        <p:attrNameLst>
                                          <p:attrName>ppt_x</p:attrName>
                                        </p:attrNameLst>
                                      </p:cBhvr>
                                      <p:tavLst>
                                        <p:tav tm="0">
                                          <p:val>
                                            <p:strVal val="#ppt_x-.2"/>
                                          </p:val>
                                        </p:tav>
                                        <p:tav tm="100000">
                                          <p:val>
                                            <p:strVal val="#ppt_x"/>
                                          </p:val>
                                        </p:tav>
                                      </p:tavLst>
                                    </p:anim>
                                    <p:anim calcmode="lin" valueType="num">
                                      <p:cBhvr>
                                        <p:cTn id="8" dur="1000" fill="hold"/>
                                        <p:tgtEl>
                                          <p:spTgt spid="604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60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7"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4644008" y="404664"/>
            <a:ext cx="449999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والمعنى: </a:t>
            </a:r>
            <a:r>
              <a:rPr kumimoji="0" lang="ar-SA" sz="40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لسعوا بينكم بالإفساد بما يختلقونه من الأكاذيب المشتملة على الإرجاف والنمائم الموجبة لفساد ذات البين.</a:t>
            </a:r>
            <a:r>
              <a:rPr kumimoji="0" lang="ar-SA" sz="40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a:t>
            </a:r>
            <a:r>
              <a:rPr kumimoji="0" lang="ar-SA" sz="40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والمعنى: </a:t>
            </a:r>
            <a:r>
              <a:rPr kumimoji="0" lang="ar-SA" sz="40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يطلبون لكم الفتنة في ذات بينكم بما يصنعونه من التحريش والإفساد، </a:t>
            </a:r>
            <a:endParaRPr kumimoji="0" lang="ar-SA" sz="40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441"/>
                                        </p:tgtEl>
                                        <p:attrNameLst>
                                          <p:attrName>style.visibility</p:attrName>
                                        </p:attrNameLst>
                                      </p:cBhvr>
                                      <p:to>
                                        <p:strVal val="visible"/>
                                      </p:to>
                                    </p:set>
                                    <p:animEffect transition="in" filter="slide(fromBottom)">
                                      <p:cBhvr>
                                        <p:cTn id="7" dur="2000"/>
                                        <p:tgtEl>
                                          <p:spTgt spid="61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1"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4644008" y="188640"/>
            <a:ext cx="449999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وجملة "وفيكم سماعون لهم" في محل نصب على الحال: أي والحال أن فيكم من يستمع ما يقولونه من الكذب فينقله إليكم فيتأثر من ذلك الاختلاف بينكم، والفساد لإخوانكم "والله عليم بالظالمين" وبما يحدث منهم لو خرجوا معكم، فلذلك اقتضت حكمته البالغة أن لا يخرجوا معكم، وكره انبعاثهم معكم،</a:t>
            </a: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الشوكاني</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
        <p:nvSpPr>
          <p:cNvPr id="3" name="مستطيل 2"/>
          <p:cNvSpPr/>
          <p:nvPr/>
        </p:nvSpPr>
        <p:spPr>
          <a:xfrm>
            <a:off x="899592" y="3212976"/>
            <a:ext cx="3300905" cy="584775"/>
          </a:xfrm>
          <a:prstGeom prst="rect">
            <a:avLst/>
          </a:prstGeom>
        </p:spPr>
        <p:txBody>
          <a:bodyPr wrap="none">
            <a:spAutoFit/>
          </a:bodyPr>
          <a:lstStyle/>
          <a:p>
            <a:pPr lvl="0" algn="ctr" fontAlgn="base">
              <a:spcBef>
                <a:spcPct val="0"/>
              </a:spcBef>
              <a:spcAft>
                <a:spcPct val="0"/>
              </a:spcAft>
            </a:pPr>
            <a:r>
              <a:rPr lang="ar-SA" sz="3200" b="1" dirty="0" smtClean="0">
                <a:solidFill>
                  <a:schemeClr val="accent6"/>
                </a:solidFill>
                <a:effectLst>
                  <a:glow rad="101600">
                    <a:schemeClr val="tx1">
                      <a:alpha val="60000"/>
                    </a:schemeClr>
                  </a:glow>
                </a:effectLst>
                <a:latin typeface="Calibri" pitchFamily="34" charset="0"/>
                <a:ea typeface="Calibri" pitchFamily="34" charset="0"/>
                <a:cs typeface="AL-Mateen" pitchFamily="2" charset="-78"/>
              </a:rPr>
              <a:t>وقيل: الفتنة هنا الشرك.</a:t>
            </a:r>
            <a:r>
              <a:rPr lang="ar-SA" sz="32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   </a:t>
            </a:r>
            <a:endParaRPr lang="en-US" sz="3200" dirty="0" smtClean="0">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85" decel="100000"/>
                                        <p:tgtEl>
                                          <p:spTgt spid="3">
                                            <p:txEl>
                                              <p:pRg st="0" end="0"/>
                                            </p:txEl>
                                          </p:spTgt>
                                        </p:tgtEl>
                                      </p:cBhvr>
                                    </p:animEffect>
                                    <p:animScale>
                                      <p:cBhvr>
                                        <p:cTn id="8" dur="385" decel="100000"/>
                                        <p:tgtEl>
                                          <p:spTgt spid="3">
                                            <p:txEl>
                                              <p:pRg st="0" end="0"/>
                                            </p:txEl>
                                          </p:spTgt>
                                        </p:tgtEl>
                                      </p:cBhvr>
                                      <p:from x="10000" y="10000"/>
                                      <p:to x="200000" y="450000"/>
                                    </p:animScale>
                                    <p:animScale>
                                      <p:cBhvr>
                                        <p:cTn id="9" dur="615" accel="100000" fill="hold">
                                          <p:stCondLst>
                                            <p:cond delay="385"/>
                                          </p:stCondLst>
                                        </p:cTn>
                                        <p:tgtEl>
                                          <p:spTgt spid="3">
                                            <p:txEl>
                                              <p:pRg st="0" end="0"/>
                                            </p:txEl>
                                          </p:spTgt>
                                        </p:tgtEl>
                                      </p:cBhvr>
                                      <p:from x="200000" y="450000"/>
                                      <p:to x="100000" y="100000"/>
                                    </p:animScale>
                                    <p:set>
                                      <p:cBhvr>
                                        <p:cTn id="10" dur="385" fill="hold"/>
                                        <p:tgtEl>
                                          <p:spTgt spid="3">
                                            <p:txEl>
                                              <p:pRg st="0" end="0"/>
                                            </p:txEl>
                                          </p:spTgt>
                                        </p:tgtEl>
                                        <p:attrNameLst>
                                          <p:attrName>ppt_x</p:attrName>
                                        </p:attrNameLst>
                                      </p:cBhvr>
                                      <p:to>
                                        <p:strVal val="(0.5)"/>
                                      </p:to>
                                    </p:set>
                                    <p:anim from="(0.5)" to="(#ppt_x)" calcmode="lin" valueType="num">
                                      <p:cBhvr>
                                        <p:cTn id="11" dur="615" accel="100000" fill="hold">
                                          <p:stCondLst>
                                            <p:cond delay="385"/>
                                          </p:stCondLst>
                                        </p:cTn>
                                        <p:tgtEl>
                                          <p:spTgt spid="3">
                                            <p:txEl>
                                              <p:pRg st="0" end="0"/>
                                            </p:txEl>
                                          </p:spTgt>
                                        </p:tgtEl>
                                        <p:attrNameLst>
                                          <p:attrName>ppt_x</p:attrName>
                                        </p:attrNameLst>
                                      </p:cBhvr>
                                    </p:anim>
                                    <p:set>
                                      <p:cBhvr>
                                        <p:cTn id="12" dur="385" fill="hold"/>
                                        <p:tgtEl>
                                          <p:spTgt spid="3">
                                            <p:txEl>
                                              <p:pRg st="0" end="0"/>
                                            </p:txEl>
                                          </p:spTgt>
                                        </p:tgtEl>
                                        <p:attrNameLst>
                                          <p:attrName>ppt_y</p:attrName>
                                        </p:attrNameLst>
                                      </p:cBhvr>
                                      <p:to>
                                        <p:strVal val="(#ppt_y+0.4)"/>
                                      </p:to>
                                    </p:set>
                                    <p:anim from="(#ppt_y+0.4)" to="(#ppt_y)" calcmode="lin" valueType="num">
                                      <p:cBhvr>
                                        <p:cTn id="13" dur="615" accel="100000" fill="hold">
                                          <p:stCondLst>
                                            <p:cond delay="385"/>
                                          </p:stCondLst>
                                        </p:cTn>
                                        <p:tgtEl>
                                          <p:spTgt spid="3">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61441"/>
                                        </p:tgtEl>
                                        <p:attrNameLst>
                                          <p:attrName>style.visibility</p:attrName>
                                        </p:attrNameLst>
                                      </p:cBhvr>
                                      <p:to>
                                        <p:strVal val="visible"/>
                                      </p:to>
                                    </p:set>
                                    <p:anim calcmode="lin" valueType="num">
                                      <p:cBhvr>
                                        <p:cTn id="18" dur="1000" fill="hold"/>
                                        <p:tgtEl>
                                          <p:spTgt spid="61441"/>
                                        </p:tgtEl>
                                        <p:attrNameLst>
                                          <p:attrName>ppt_w</p:attrName>
                                        </p:attrNameLst>
                                      </p:cBhvr>
                                      <p:tavLst>
                                        <p:tav tm="0">
                                          <p:val>
                                            <p:fltVal val="0"/>
                                          </p:val>
                                        </p:tav>
                                        <p:tav tm="100000">
                                          <p:val>
                                            <p:strVal val="#ppt_w"/>
                                          </p:val>
                                        </p:tav>
                                      </p:tavLst>
                                    </p:anim>
                                    <p:anim calcmode="lin" valueType="num">
                                      <p:cBhvr>
                                        <p:cTn id="19" dur="1000" fill="hold"/>
                                        <p:tgtEl>
                                          <p:spTgt spid="6144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1"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4644008" y="2204283"/>
            <a:ext cx="449999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effectLst/>
                <a:latin typeface="Calibri" pitchFamily="34" charset="0"/>
                <a:ea typeface="Times New Roman" pitchFamily="18" charset="0"/>
                <a:cs typeface="AL-Mateen" pitchFamily="2" charset="-78"/>
              </a:rPr>
              <a:t>‏</a:t>
            </a:r>
            <a:endParaRPr kumimoji="0" lang="ar-SA" sz="3200" b="1" i="0" u="none" strike="noStrike" cap="none" normalizeH="0" baseline="0" dirty="0" smtClean="0">
              <a:ln>
                <a:noFill/>
              </a:ln>
              <a:solidFill>
                <a:schemeClr val="accent6"/>
              </a:solidFill>
              <a:effectLst/>
              <a:latin typeface="Calibri" pitchFamily="34" charset="0"/>
              <a:ea typeface="Times New Roman" pitchFamily="18" charset="0"/>
              <a:cs typeface="AL-Mateen"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latin typeface="Calibri" pitchFamily="34" charset="0"/>
                <a:ea typeface="Times New Roman" pitchFamily="18" charset="0"/>
                <a:cs typeface="AL-Mateen" pitchFamily="2" charset="-78"/>
              </a:rPr>
              <a:t>‏</a:t>
            </a:r>
            <a:r>
              <a:rPr kumimoji="0" lang="ar-SA" sz="2800" b="1" i="0" u="none" strike="noStrike" cap="none" normalizeH="0" baseline="0" dirty="0" smtClean="0">
                <a:ln>
                  <a:noFill/>
                </a:ln>
                <a:solidFill>
                  <a:srgbClr val="FFFF00"/>
                </a:solidFill>
                <a:effectLst>
                  <a:glow rad="101600">
                    <a:schemeClr val="tx1">
                      <a:alpha val="60000"/>
                    </a:schemeClr>
                  </a:glow>
                </a:effectLst>
                <a:latin typeface="Calibri" pitchFamily="34" charset="0"/>
                <a:ea typeface="Times New Roman" pitchFamily="18" charset="0"/>
                <a:cs typeface="AL-Mateen" pitchFamily="2" charset="-78"/>
              </a:rPr>
              <a:t>(سَمَّاعُونَ لَهُمْ‏)</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أي‏:‏ مستجيبون لدعوتهم يغترون بهم، فإذا كانوا هم حريصين على خذلانكم، وإلقاء الشر بينكم، وتثبيطكم عن أعدائكم، وفيكم من يقبل منهم ويستنصحهم‏.</a:t>
            </a:r>
            <a:endParaRPr kumimoji="0" lang="ar-SA"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
        <p:nvSpPr>
          <p:cNvPr id="3" name="مستطيل 2"/>
          <p:cNvSpPr/>
          <p:nvPr/>
        </p:nvSpPr>
        <p:spPr>
          <a:xfrm>
            <a:off x="539552" y="404664"/>
            <a:ext cx="8604448" cy="523220"/>
          </a:xfrm>
          <a:prstGeom prst="rect">
            <a:avLst/>
          </a:prstGeom>
        </p:spPr>
        <p:txBody>
          <a:bodyPr wrap="square">
            <a:spAutoFit/>
          </a:bodyPr>
          <a:lstStyle/>
          <a:p>
            <a:pPr lvl="0" fontAlgn="base">
              <a:spcBef>
                <a:spcPct val="0"/>
              </a:spcBef>
              <a:spcAft>
                <a:spcPct val="0"/>
              </a:spcAft>
            </a:pPr>
            <a:r>
              <a:rPr lang="ar-SA" sz="2800" b="1" dirty="0" smtClean="0">
                <a:solidFill>
                  <a:srgbClr val="FFFF00"/>
                </a:solidFill>
                <a:effectLst>
                  <a:glow rad="101600">
                    <a:schemeClr val="tx1">
                      <a:alpha val="60000"/>
                    </a:schemeClr>
                  </a:glow>
                </a:effectLst>
                <a:latin typeface="Calibri" pitchFamily="34" charset="0"/>
                <a:ea typeface="Times New Roman" pitchFamily="18" charset="0"/>
                <a:cs typeface="Arial" pitchFamily="34" charset="0"/>
              </a:rPr>
              <a:t>(</a:t>
            </a:r>
            <a:r>
              <a:rPr lang="ar-SA" sz="2800" b="1" dirty="0" smtClean="0">
                <a:solidFill>
                  <a:srgbClr val="FFFF00"/>
                </a:solidFill>
                <a:effectLst>
                  <a:glow rad="101600">
                    <a:schemeClr val="tx1">
                      <a:alpha val="60000"/>
                    </a:schemeClr>
                  </a:glow>
                </a:effectLst>
                <a:latin typeface="Calibri" pitchFamily="34" charset="0"/>
                <a:ea typeface="Times New Roman" pitchFamily="18" charset="0"/>
                <a:cs typeface="AL-Mateen" pitchFamily="2" charset="-78"/>
              </a:rPr>
              <a:t>‏وَلَأَوْضَعُوا خِلَالَكُمْ‏)</a:t>
            </a:r>
            <a:r>
              <a:rPr lang="ar-SA" sz="2800" b="1" dirty="0" smtClean="0">
                <a:solidFill>
                  <a:schemeClr val="bg1">
                    <a:lumMod val="85000"/>
                  </a:schemeClr>
                </a:solidFill>
                <a:latin typeface="Calibri" pitchFamily="34" charset="0"/>
                <a:ea typeface="Times New Roman" pitchFamily="18" charset="0"/>
                <a:cs typeface="AL-Mateen" pitchFamily="2" charset="-78"/>
              </a:rPr>
              <a:t>أي‏:‏ ولسعوا في الفتنة والشر بينكم، وفرقوا جماعتكم المجتمعين،</a:t>
            </a:r>
          </a:p>
        </p:txBody>
      </p:sp>
      <p:sp>
        <p:nvSpPr>
          <p:cNvPr id="4" name="مستطيل 3"/>
          <p:cNvSpPr/>
          <p:nvPr/>
        </p:nvSpPr>
        <p:spPr>
          <a:xfrm>
            <a:off x="4355976" y="1196752"/>
            <a:ext cx="5076056" cy="1384995"/>
          </a:xfrm>
          <a:prstGeom prst="rect">
            <a:avLst/>
          </a:prstGeom>
        </p:spPr>
        <p:txBody>
          <a:bodyPr wrap="square">
            <a:spAutoFit/>
          </a:bodyPr>
          <a:lstStyle/>
          <a:p>
            <a:pPr algn="ctr"/>
            <a:r>
              <a:rPr lang="ar-SA" sz="2800" b="1" dirty="0" smtClean="0">
                <a:solidFill>
                  <a:srgbClr val="FFFF00"/>
                </a:solidFill>
                <a:effectLst>
                  <a:glow rad="101600">
                    <a:schemeClr val="tx1">
                      <a:alpha val="60000"/>
                    </a:schemeClr>
                  </a:glow>
                </a:effectLst>
                <a:latin typeface="Calibri" pitchFamily="34" charset="0"/>
                <a:ea typeface="Times New Roman" pitchFamily="18" charset="0"/>
                <a:cs typeface="AL-Mateen" pitchFamily="2" charset="-78"/>
              </a:rPr>
              <a:t>(‏يَبْغُونَكُمُ الْفِتْنَةَ)‏ </a:t>
            </a:r>
            <a:r>
              <a:rPr lang="ar-SA" sz="2800" b="1" dirty="0" smtClean="0">
                <a:solidFill>
                  <a:schemeClr val="bg1">
                    <a:lumMod val="85000"/>
                  </a:schemeClr>
                </a:solidFill>
                <a:latin typeface="Calibri" pitchFamily="34" charset="0"/>
                <a:ea typeface="Times New Roman" pitchFamily="18" charset="0"/>
                <a:cs typeface="AL-Mateen" pitchFamily="2" charset="-78"/>
              </a:rPr>
              <a:t>أي‏:‏ هم حريصون على</a:t>
            </a:r>
          </a:p>
          <a:p>
            <a:pPr algn="ctr"/>
            <a:r>
              <a:rPr lang="ar-SA" sz="2800" b="1" dirty="0" smtClean="0">
                <a:solidFill>
                  <a:schemeClr val="bg1">
                    <a:lumMod val="85000"/>
                  </a:schemeClr>
                </a:solidFill>
                <a:latin typeface="Calibri" pitchFamily="34" charset="0"/>
                <a:ea typeface="Times New Roman" pitchFamily="18" charset="0"/>
                <a:cs typeface="AL-Mateen" pitchFamily="2" charset="-78"/>
              </a:rPr>
              <a:t> فتنتكم وإلقاء العداوة بينكم‏  {‏وَفِيكُمْ‏}‏</a:t>
            </a:r>
          </a:p>
          <a:p>
            <a:pPr algn="ctr"/>
            <a:r>
              <a:rPr lang="ar-SA" sz="2800" b="1" dirty="0" smtClean="0">
                <a:solidFill>
                  <a:schemeClr val="bg1">
                    <a:lumMod val="85000"/>
                  </a:schemeClr>
                </a:solidFill>
                <a:latin typeface="Calibri" pitchFamily="34" charset="0"/>
                <a:ea typeface="Times New Roman" pitchFamily="18" charset="0"/>
                <a:cs typeface="AL-Mateen" pitchFamily="2" charset="-78"/>
              </a:rPr>
              <a:t> أناس ضعفاءالعقول </a:t>
            </a:r>
            <a:endParaRPr lang="ar-SA" sz="2800" dirty="0">
              <a:solidFill>
                <a:schemeClr val="bg1">
                  <a:lumMod val="85000"/>
                </a:schemeClr>
              </a:solidFill>
            </a:endParaRPr>
          </a:p>
        </p:txBody>
      </p:sp>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2465"/>
                                        </p:tgtEl>
                                        <p:attrNameLst>
                                          <p:attrName>style.visibility</p:attrName>
                                        </p:attrNameLst>
                                      </p:cBhvr>
                                      <p:to>
                                        <p:strVal val="visible"/>
                                      </p:to>
                                    </p:set>
                                    <p:anim calcmode="lin" valueType="num">
                                      <p:cBhvr>
                                        <p:cTn id="19" dur="1000" fill="hold"/>
                                        <p:tgtEl>
                                          <p:spTgt spid="62465"/>
                                        </p:tgtEl>
                                        <p:attrNameLst>
                                          <p:attrName>ppt_w</p:attrName>
                                        </p:attrNameLst>
                                      </p:cBhvr>
                                      <p:tavLst>
                                        <p:tav tm="0">
                                          <p:val>
                                            <p:fltVal val="0"/>
                                          </p:val>
                                        </p:tav>
                                        <p:tav tm="100000">
                                          <p:val>
                                            <p:strVal val="#ppt_w"/>
                                          </p:val>
                                        </p:tav>
                                      </p:tavLst>
                                    </p:anim>
                                    <p:anim calcmode="lin" valueType="num">
                                      <p:cBhvr>
                                        <p:cTn id="20" dur="1000" fill="hold"/>
                                        <p:tgtEl>
                                          <p:spTgt spid="6246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5" grpId="0"/>
      <p:bldP spid="3" grpId="0"/>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4067944" y="578877"/>
            <a:ext cx="5076056"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فما ظنك بالشر الحاصل من خروجهم </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مع المؤمنين، والنقص الكثير منهم، فللّه</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أتم الحكمة حيث ثبطهم ومنعهم من </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الخروج مع عباده المؤمنين رحمة بهم، </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ولطفا من أن يداخلهم ما لا ينفعهم، </a:t>
            </a:r>
          </a:p>
          <a:p>
            <a:pPr marL="0" marR="0" lvl="0" indent="0" defTabSz="914400" rtl="1" eaLnBrk="1" fontAlgn="base" latinLnBrk="0" hangingPunct="1">
              <a:lnSpc>
                <a:spcPct val="100000"/>
              </a:lnSpc>
              <a:spcBef>
                <a:spcPct val="0"/>
              </a:spcBef>
              <a:spcAft>
                <a:spcPct val="0"/>
              </a:spcAft>
              <a:buClrTx/>
              <a:buSzTx/>
              <a:buFontTx/>
              <a:buNone/>
              <a:tabLst/>
            </a:pPr>
            <a:r>
              <a:rPr lang="ar-SA" sz="3200" b="1" dirty="0" smtClean="0">
                <a:solidFill>
                  <a:schemeClr val="bg1">
                    <a:lumMod val="85000"/>
                  </a:schemeClr>
                </a:solidFill>
                <a:latin typeface="Calibri" pitchFamily="34" charset="0"/>
                <a:ea typeface="Times New Roman" pitchFamily="18" charset="0"/>
                <a:cs typeface="AL-Mateen" pitchFamily="2" charset="-78"/>
              </a:rPr>
              <a:t>ب</a:t>
            </a: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ل يضرهم‏</a:t>
            </a:r>
            <a:r>
              <a:rPr kumimoji="0" lang="ar-SA" sz="3200" b="1" i="0" u="none" strike="noStrike" cap="none" normalizeH="0" baseline="0" dirty="0" smtClean="0">
                <a:ln>
                  <a:noFill/>
                </a:ln>
                <a:solidFill>
                  <a:srgbClr val="FFFF00"/>
                </a:solidFill>
                <a:effectLst>
                  <a:glow rad="101600">
                    <a:schemeClr val="tx1">
                      <a:alpha val="60000"/>
                    </a:schemeClr>
                  </a:glow>
                </a:effectLst>
                <a:latin typeface="Calibri" pitchFamily="34" charset="0"/>
                <a:ea typeface="Times New Roman" pitchFamily="18" charset="0"/>
                <a:cs typeface="AL-Mateen" pitchFamily="2" charset="-78"/>
              </a:rPr>
              <a:t>.(‏وَاللَّهُ عَلِيمٌ بِالظَّالِمِينَ‏)‏ </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فيعلم عباده كيف يحذرونهم، ويبين </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لهم من المفاسد الناشئة من مخالطتهم‏.‏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السعدي</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2465"/>
                                        </p:tgtEl>
                                        <p:attrNameLst>
                                          <p:attrName>style.visibility</p:attrName>
                                        </p:attrNameLst>
                                      </p:cBhvr>
                                      <p:to>
                                        <p:strVal val="visible"/>
                                      </p:to>
                                    </p:set>
                                    <p:anim calcmode="lin" valueType="num">
                                      <p:cBhvr>
                                        <p:cTn id="7" dur="500" decel="50000" fill="hold">
                                          <p:stCondLst>
                                            <p:cond delay="0"/>
                                          </p:stCondLst>
                                        </p:cTn>
                                        <p:tgtEl>
                                          <p:spTgt spid="6246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246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2465"/>
                                        </p:tgtEl>
                                        <p:attrNameLst>
                                          <p:attrName>ppt_w</p:attrName>
                                        </p:attrNameLst>
                                      </p:cBhvr>
                                      <p:tavLst>
                                        <p:tav tm="0">
                                          <p:val>
                                            <p:strVal val="#ppt_w*.05"/>
                                          </p:val>
                                        </p:tav>
                                        <p:tav tm="100000">
                                          <p:val>
                                            <p:strVal val="#ppt_w"/>
                                          </p:val>
                                        </p:tav>
                                      </p:tavLst>
                                    </p:anim>
                                    <p:anim calcmode="lin" valueType="num">
                                      <p:cBhvr>
                                        <p:cTn id="10" dur="1000" fill="hold"/>
                                        <p:tgtEl>
                                          <p:spTgt spid="6246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246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246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246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2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5" grpId="0"/>
    </p:bld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1681" name="Rectangle 1"/>
          <p:cNvSpPr>
            <a:spLocks noChangeArrowheads="1"/>
          </p:cNvSpPr>
          <p:nvPr/>
        </p:nvSpPr>
        <p:spPr bwMode="auto">
          <a:xfrm>
            <a:off x="4644008" y="1196752"/>
            <a:ext cx="428396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1- وجود منافقين في صفوف المؤمنين خطر عليهم وضرر كبير لهم فلذا ينبغي إن لا يُشركوا في أمر، وأن لا يعول عليهم في مهمة.</a:t>
            </a:r>
            <a:endParaRPr kumimoji="0" lang="en-US" sz="32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2- وجوب الأخذ بالحيطة في الأمور ذات البال والأثر على حياة الإِسلام والمسلمين.</a:t>
            </a:r>
            <a:endParaRPr kumimoji="0" lang="en-US" sz="32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p:txBody>
      </p:sp>
      <p:sp>
        <p:nvSpPr>
          <p:cNvPr id="3" name="مستطيل 2"/>
          <p:cNvSpPr/>
          <p:nvPr/>
        </p:nvSpPr>
        <p:spPr>
          <a:xfrm>
            <a:off x="611560" y="332656"/>
            <a:ext cx="8208912" cy="646331"/>
          </a:xfrm>
          <a:prstGeom prst="rect">
            <a:avLst/>
          </a:prstGeom>
        </p:spPr>
        <p:txBody>
          <a:bodyPr wrap="square">
            <a:spAutoFit/>
          </a:bodyPr>
          <a:lstStyle/>
          <a:p>
            <a:pPr lvl="0" algn="ctr" fontAlgn="base">
              <a:spcBef>
                <a:spcPct val="0"/>
              </a:spcBef>
              <a:spcAft>
                <a:spcPct val="0"/>
              </a:spcAft>
            </a:pPr>
            <a:r>
              <a:rPr lang="ar-SA" sz="36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كيف نعيش تحت ظل هذه الآية فنعرف منها كيف ننجو من الفتن</a:t>
            </a:r>
            <a:endParaRPr lang="en-US" sz="3600"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71681"/>
                                        </p:tgtEl>
                                        <p:attrNameLst>
                                          <p:attrName>style.visibility</p:attrName>
                                        </p:attrNameLst>
                                      </p:cBhvr>
                                      <p:to>
                                        <p:strVal val="visible"/>
                                      </p:to>
                                    </p:set>
                                    <p:anim calcmode="lin" valueType="num">
                                      <p:cBhvr>
                                        <p:cTn id="13" dur="1000" fill="hold"/>
                                        <p:tgtEl>
                                          <p:spTgt spid="71681"/>
                                        </p:tgtEl>
                                        <p:attrNameLst>
                                          <p:attrName>ppt_w</p:attrName>
                                        </p:attrNameLst>
                                      </p:cBhvr>
                                      <p:tavLst>
                                        <p:tav tm="0">
                                          <p:val>
                                            <p:fltVal val="0"/>
                                          </p:val>
                                        </p:tav>
                                        <p:tav tm="100000">
                                          <p:val>
                                            <p:strVal val="#ppt_w"/>
                                          </p:val>
                                        </p:tav>
                                      </p:tavLst>
                                    </p:anim>
                                    <p:anim calcmode="lin" valueType="num">
                                      <p:cBhvr>
                                        <p:cTn id="14" dur="1000" fill="hold"/>
                                        <p:tgtEl>
                                          <p:spTgt spid="7168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1" grpId="0"/>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9873" name="Rectangle 1"/>
          <p:cNvSpPr>
            <a:spLocks noChangeArrowheads="1"/>
          </p:cNvSpPr>
          <p:nvPr/>
        </p:nvSpPr>
        <p:spPr bwMode="auto">
          <a:xfrm>
            <a:off x="4716016" y="2420888"/>
            <a:ext cx="4427984"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FF00"/>
                </a:solidFill>
                <a:effectLst/>
                <a:latin typeface="Arial" pitchFamily="34" charset="0"/>
                <a:ea typeface="Times New Roman" pitchFamily="18" charset="0"/>
                <a:cs typeface="AL-Mateen" pitchFamily="2" charset="-78"/>
              </a:rPr>
              <a:t>لقوله تعالى:</a:t>
            </a:r>
            <a:endParaRPr kumimoji="0" lang="en-US" sz="3200" b="0" i="0" u="none" strike="noStrike" cap="none" normalizeH="0" baseline="0" dirty="0" smtClean="0">
              <a:ln>
                <a:noFill/>
              </a:ln>
              <a:solidFill>
                <a:srgbClr val="FFFF00"/>
              </a:solidFill>
              <a:effectLst/>
              <a:latin typeface="Arial" pitchFamily="34"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FF00"/>
                </a:solidFill>
                <a:effectLst/>
                <a:latin typeface="Calibri" pitchFamily="34" charset="0"/>
                <a:ea typeface="Times New Roman" pitchFamily="18" charset="0"/>
                <a:cs typeface="AL-Mateen" pitchFamily="2" charset="-78"/>
              </a:rPr>
              <a:t>((</a:t>
            </a:r>
            <a:r>
              <a:rPr kumimoji="0" lang="ar-SA" sz="3200" b="1" i="0" u="none" strike="noStrike" cap="none" normalizeH="0" baseline="0" dirty="0" smtClean="0">
                <a:ln>
                  <a:noFill/>
                </a:ln>
                <a:solidFill>
                  <a:srgbClr val="FFFF00"/>
                </a:solidFill>
                <a:effectLst/>
                <a:latin typeface="Calibri" pitchFamily="34" charset="0"/>
                <a:ea typeface="Calibri" pitchFamily="34" charset="0"/>
                <a:cs typeface="AL-Mateen" pitchFamily="2" charset="-78"/>
              </a:rPr>
              <a:t>وَمِنْهُم مَّن يَقُولُ ٱئْذَن لي وَلَا تَفْتِنِّىٓ ۚ أَلَا في ٱلْفِتْنَةِ سَقَطُوا۟ ۗ وَإِنَّ جَهَنَّمَ لَمُحِيطَةٌۢ بِٱلْكَـٰفِرِينَ)) </a:t>
            </a:r>
            <a:r>
              <a:rPr kumimoji="0" lang="ar-SA" sz="3200" b="1" i="0" u="none" strike="noStrike" cap="none" normalizeH="0" baseline="0" dirty="0" smtClean="0">
                <a:ln>
                  <a:noFill/>
                </a:ln>
                <a:solidFill>
                  <a:srgbClr val="FFFF00"/>
                </a:solidFill>
                <a:effectLst/>
                <a:latin typeface="Calibri" pitchFamily="34" charset="0"/>
                <a:ea typeface="Times New Roman" pitchFamily="18" charset="0"/>
                <a:cs typeface="AL-Mateen" pitchFamily="2" charset="-78"/>
              </a:rPr>
              <a:t>التوبة/49</a:t>
            </a:r>
            <a:endParaRPr kumimoji="0" lang="ar-SA" sz="3200" b="0" i="0" u="none" strike="noStrike" cap="none" normalizeH="0" baseline="0" dirty="0" smtClean="0">
              <a:ln>
                <a:noFill/>
              </a:ln>
              <a:solidFill>
                <a:srgbClr val="FFFF00"/>
              </a:solidFill>
              <a:effectLst/>
              <a:latin typeface="Arial" pitchFamily="34" charset="0"/>
              <a:cs typeface="AL-Mateen" pitchFamily="2" charset="-78"/>
            </a:endParaRPr>
          </a:p>
        </p:txBody>
      </p:sp>
      <p:sp>
        <p:nvSpPr>
          <p:cNvPr id="3" name="مستطيل 2"/>
          <p:cNvSpPr/>
          <p:nvPr/>
        </p:nvSpPr>
        <p:spPr>
          <a:xfrm>
            <a:off x="3419872" y="188640"/>
            <a:ext cx="6012160" cy="1815882"/>
          </a:xfrm>
          <a:prstGeom prst="rect">
            <a:avLst/>
          </a:prstGeom>
        </p:spPr>
        <p:txBody>
          <a:bodyPr wrap="square">
            <a:spAutoFit/>
          </a:bodyPr>
          <a:lstStyle/>
          <a:p>
            <a:pPr lvl="0" algn="ctr" eaLnBrk="0" fontAlgn="base" hangingPunct="0">
              <a:spcBef>
                <a:spcPct val="0"/>
              </a:spcBef>
              <a:spcAft>
                <a:spcPct val="0"/>
              </a:spcAft>
            </a:pPr>
            <a:r>
              <a:rPr lang="ar-SA" sz="2800" b="1" dirty="0" smtClean="0">
                <a:solidFill>
                  <a:schemeClr val="bg1">
                    <a:lumMod val="85000"/>
                  </a:schemeClr>
                </a:solidFill>
                <a:latin typeface="Calibri" pitchFamily="34" charset="0"/>
                <a:ea typeface="Times New Roman" pitchFamily="18" charset="0"/>
                <a:cs typeface="AL-Mateen" pitchFamily="2" charset="-78"/>
              </a:rPr>
              <a:t>3. المنافق يسوءه عزة الإِسلام والمسلمين ويحزن لذلك.</a:t>
            </a:r>
            <a:endParaRPr lang="en-US" sz="2800" dirty="0" smtClean="0">
              <a:solidFill>
                <a:schemeClr val="bg1">
                  <a:lumMod val="85000"/>
                </a:schemeClr>
              </a:solidFill>
              <a:latin typeface="Arial" pitchFamily="34" charset="0"/>
              <a:ea typeface="Times New Roman" pitchFamily="18" charset="0"/>
              <a:cs typeface="AL-Mateen" pitchFamily="2" charset="-78"/>
            </a:endParaRPr>
          </a:p>
          <a:p>
            <a:pPr lvl="0" algn="ctr" eaLnBrk="0" fontAlgn="base" hangingPunct="0">
              <a:spcBef>
                <a:spcPct val="0"/>
              </a:spcBef>
              <a:spcAft>
                <a:spcPct val="0"/>
              </a:spcAft>
            </a:pPr>
            <a:r>
              <a:rPr lang="ar-SA" sz="2800" b="1" dirty="0" smtClean="0">
                <a:solidFill>
                  <a:schemeClr val="bg1">
                    <a:lumMod val="85000"/>
                  </a:schemeClr>
                </a:solidFill>
                <a:latin typeface="Calibri" pitchFamily="34" charset="0"/>
                <a:ea typeface="Times New Roman" pitchFamily="18" charset="0"/>
                <a:cs typeface="AL-Mateen" pitchFamily="2" charset="-78"/>
              </a:rPr>
              <a:t>4. تدبير الله لأوليائه خير تدبير فلذا وجب الرضا </a:t>
            </a:r>
          </a:p>
          <a:p>
            <a:pPr lvl="0" algn="ctr" eaLnBrk="0" fontAlgn="base" hangingPunct="0">
              <a:spcBef>
                <a:spcPct val="0"/>
              </a:spcBef>
              <a:spcAft>
                <a:spcPct val="0"/>
              </a:spcAft>
            </a:pPr>
            <a:r>
              <a:rPr lang="ar-SA" sz="2800" b="1" dirty="0" smtClean="0">
                <a:solidFill>
                  <a:schemeClr val="bg1">
                    <a:lumMod val="85000"/>
                  </a:schemeClr>
                </a:solidFill>
                <a:latin typeface="Calibri" pitchFamily="34" charset="0"/>
                <a:ea typeface="Times New Roman" pitchFamily="18" charset="0"/>
                <a:cs typeface="AL-Mateen" pitchFamily="2" charset="-78"/>
              </a:rPr>
              <a:t>بقضاء الله وقدره والتسليم به.   </a:t>
            </a:r>
          </a:p>
          <a:p>
            <a:pPr lvl="0" algn="ctr" eaLnBrk="0" fontAlgn="base" hangingPunct="0">
              <a:spcBef>
                <a:spcPct val="0"/>
              </a:spcBef>
              <a:spcAft>
                <a:spcPct val="0"/>
              </a:spcAft>
            </a:pPr>
            <a:r>
              <a:rPr lang="ar-SA" sz="28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الجزائري</a:t>
            </a:r>
            <a:endParaRPr lang="ar-SA" sz="2800" dirty="0" smtClean="0">
              <a:solidFill>
                <a:schemeClr val="accent6"/>
              </a:solidFill>
              <a:effectLst>
                <a:glow rad="101600">
                  <a:schemeClr val="tx1">
                    <a:alpha val="60000"/>
                  </a:schemeClr>
                </a:glow>
              </a:effectLst>
              <a:latin typeface="Arial" pitchFamily="34" charset="0"/>
              <a:cs typeface="AL-Mateen" pitchFamily="2" charset="-78"/>
            </a:endParaRPr>
          </a:p>
        </p:txBody>
      </p:sp>
      <p:sp>
        <p:nvSpPr>
          <p:cNvPr id="5" name="مستطيل 4"/>
          <p:cNvSpPr/>
          <p:nvPr/>
        </p:nvSpPr>
        <p:spPr>
          <a:xfrm>
            <a:off x="1115616" y="2708920"/>
            <a:ext cx="2952328" cy="1200329"/>
          </a:xfrm>
          <a:prstGeom prst="rect">
            <a:avLst/>
          </a:prstGeom>
        </p:spPr>
        <p:txBody>
          <a:bodyPr wrap="square">
            <a:spAutoFit/>
          </a:bodyPr>
          <a:lstStyle/>
          <a:p>
            <a:pPr algn="ctr"/>
            <a:r>
              <a:rPr lang="ar-SA" sz="24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ومن أعظم الأسباب النفاق والذي تظهر حقيقته في التخلف عن الجهاد في سبيل الله, </a:t>
            </a:r>
            <a:endParaRPr lang="ar-SA" sz="2400" dirty="0">
              <a:solidFill>
                <a:schemeClr val="accent6"/>
              </a:solidFill>
              <a:effectLst>
                <a:glow rad="101600">
                  <a:schemeClr val="tx1">
                    <a:alpha val="60000"/>
                  </a:schemeClr>
                </a:glow>
              </a:effectLst>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9873"/>
                                        </p:tgtEl>
                                        <p:attrNameLst>
                                          <p:attrName>style.visibility</p:attrName>
                                        </p:attrNameLst>
                                      </p:cBhvr>
                                      <p:to>
                                        <p:strVal val="visible"/>
                                      </p:to>
                                    </p:set>
                                    <p:anim calcmode="lin" valueType="num">
                                      <p:cBhvr>
                                        <p:cTn id="19" dur="1000" fill="hold"/>
                                        <p:tgtEl>
                                          <p:spTgt spid="79873"/>
                                        </p:tgtEl>
                                        <p:attrNameLst>
                                          <p:attrName>ppt_w</p:attrName>
                                        </p:attrNameLst>
                                      </p:cBhvr>
                                      <p:tavLst>
                                        <p:tav tm="0">
                                          <p:val>
                                            <p:fltVal val="0"/>
                                          </p:val>
                                        </p:tav>
                                        <p:tav tm="100000">
                                          <p:val>
                                            <p:strVal val="#ppt_w"/>
                                          </p:val>
                                        </p:tav>
                                      </p:tavLst>
                                    </p:anim>
                                    <p:anim calcmode="lin" valueType="num">
                                      <p:cBhvr>
                                        <p:cTn id="20" dur="1000" fill="hold"/>
                                        <p:tgtEl>
                                          <p:spTgt spid="798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3"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683568" y="548680"/>
            <a:ext cx="8136904" cy="3908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**ترك </a:t>
            </a: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الجهاد في سبيل الله والتخاذل عن قتال الكافرين سببا للفتن </a:t>
            </a: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rPr>
              <a:t>:</a:t>
            </a:r>
            <a:endPar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DecoType Naskh Variants"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DecoType Naskh Variants" pitchFamily="2" charset="-78"/>
              </a:rPr>
              <a:t>لقوله تعالى:</a:t>
            </a:r>
            <a:endParaRPr kumimoji="0" lang="en-US" sz="36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 ((وَقَـٰتِلُوهُمْ حَتَّىٰ لَا تَكُونَ </a:t>
            </a: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فِتْنَةٌ</a:t>
            </a:r>
          </a:p>
          <a:p>
            <a:pPr marL="0" marR="0" lvl="0" indent="0"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 </a:t>
            </a: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وَيَكُونَ ٱلدِّينُ لِلَّهِ ۖ فَإِنِ </a:t>
            </a: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ٱنتَهَوْا</a:t>
            </a:r>
          </a:p>
          <a:p>
            <a:pPr marL="0" marR="0" lvl="0" indent="0"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 </a:t>
            </a: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فَلَا عُدْوَ‌ٰنَ إِلَّا عَلَى ٱلظَّـٰلِمِينَ</a:t>
            </a: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Times New Roman" pitchFamily="18" charset="0"/>
                <a:cs typeface="DecoType Naskh Variants" pitchFamily="2" charset="-78"/>
              </a:rPr>
              <a:t>))</a:t>
            </a:r>
          </a:p>
          <a:p>
            <a:pPr marL="0" marR="0" lvl="0" indent="0"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Times New Roman" pitchFamily="18" charset="0"/>
                <a:cs typeface="DecoType Naskh Variants" pitchFamily="2" charset="-78"/>
              </a:rPr>
              <a:t> </a:t>
            </a:r>
            <a:r>
              <a:rPr kumimoji="0" lang="ar-SA" sz="36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Times New Roman" pitchFamily="18" charset="0"/>
                <a:cs typeface="DecoType Naskh Variants" pitchFamily="2" charset="-78"/>
              </a:rPr>
              <a:t>البقرة/193  </a:t>
            </a:r>
            <a:endParaRPr kumimoji="0" lang="ar-SA" sz="3600" b="0" i="0" u="none" strike="noStrike" cap="none" normalizeH="0" baseline="0" dirty="0" smtClean="0">
              <a:ln>
                <a:noFill/>
              </a:ln>
              <a:solidFill>
                <a:srgbClr val="FFC000"/>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9697"/>
                                        </p:tgtEl>
                                        <p:attrNameLst>
                                          <p:attrName>style.visibility</p:attrName>
                                        </p:attrNameLst>
                                      </p:cBhvr>
                                      <p:to>
                                        <p:strVal val="visible"/>
                                      </p:to>
                                    </p:set>
                                    <p:anim calcmode="lin" valueType="num">
                                      <p:cBhvr>
                                        <p:cTn id="7" dur="500" decel="50000" fill="hold">
                                          <p:stCondLst>
                                            <p:cond delay="0"/>
                                          </p:stCondLst>
                                        </p:cTn>
                                        <p:tgtEl>
                                          <p:spTgt spid="2969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969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9697"/>
                                        </p:tgtEl>
                                        <p:attrNameLst>
                                          <p:attrName>ppt_w</p:attrName>
                                        </p:attrNameLst>
                                      </p:cBhvr>
                                      <p:tavLst>
                                        <p:tav tm="0">
                                          <p:val>
                                            <p:strVal val="#ppt_w*.05"/>
                                          </p:val>
                                        </p:tav>
                                        <p:tav tm="100000">
                                          <p:val>
                                            <p:strVal val="#ppt_w"/>
                                          </p:val>
                                        </p:tav>
                                      </p:tavLst>
                                    </p:anim>
                                    <p:anim calcmode="lin" valueType="num">
                                      <p:cBhvr>
                                        <p:cTn id="10" dur="1000" fill="hold"/>
                                        <p:tgtEl>
                                          <p:spTgt spid="2969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969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969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969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96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Lst>
  </p:timing>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7825" name="Rectangle 1"/>
          <p:cNvSpPr>
            <a:spLocks noChangeArrowheads="1"/>
          </p:cNvSpPr>
          <p:nvPr/>
        </p:nvSpPr>
        <p:spPr bwMode="auto">
          <a:xfrm>
            <a:off x="4572000" y="332656"/>
            <a:ext cx="4572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ومِن هؤلاء المنافقين من يطلب الإذن للقعود عن الجهاد ويقول: لا توقعْني في الابتلاء بما يعرض لي في حالة الخروج من فتنة النساء. لقد سقط هؤلاء المنافقون في فتنة النفاق الكبرى. فإن جهنم لمحيطة بالكافرين بالله واليوم الآخر, فلا يُفْلِت منهم أحد.</a:t>
            </a:r>
            <a:endPar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التفسير الميسر</a:t>
            </a:r>
            <a:r>
              <a:rPr kumimoji="0" lang="en-US"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rPr>
              <a:t> </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7825"/>
                                        </p:tgtEl>
                                        <p:attrNameLst>
                                          <p:attrName>style.visibility</p:attrName>
                                        </p:attrNameLst>
                                      </p:cBhvr>
                                      <p:to>
                                        <p:strVal val="visible"/>
                                      </p:to>
                                    </p:set>
                                    <p:animEffect transition="in" filter="fade">
                                      <p:cBhvr>
                                        <p:cTn id="7" dur="1000"/>
                                        <p:tgtEl>
                                          <p:spTgt spid="77825"/>
                                        </p:tgtEl>
                                      </p:cBhvr>
                                    </p:animEffect>
                                    <p:anim calcmode="lin" valueType="num">
                                      <p:cBhvr>
                                        <p:cTn id="8" dur="1000" fill="hold"/>
                                        <p:tgtEl>
                                          <p:spTgt spid="77825"/>
                                        </p:tgtEl>
                                        <p:attrNameLst>
                                          <p:attrName>ppt_x</p:attrName>
                                        </p:attrNameLst>
                                      </p:cBhvr>
                                      <p:tavLst>
                                        <p:tav tm="0">
                                          <p:val>
                                            <p:strVal val="#ppt_x"/>
                                          </p:val>
                                        </p:tav>
                                        <p:tav tm="100000">
                                          <p:val>
                                            <p:strVal val="#ppt_x"/>
                                          </p:val>
                                        </p:tav>
                                      </p:tavLst>
                                    </p:anim>
                                    <p:anim calcmode="lin" valueType="num">
                                      <p:cBhvr>
                                        <p:cTn id="9" dur="1000" fill="hold"/>
                                        <p:tgtEl>
                                          <p:spTgt spid="778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5" grpId="0"/>
    </p:bldLst>
  </p:timing>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572000" y="0"/>
            <a:ext cx="4572000" cy="5262979"/>
          </a:xfrm>
          <a:prstGeom prst="rect">
            <a:avLst/>
          </a:prstGeom>
        </p:spPr>
        <p:txBody>
          <a:bodyPr>
            <a:spAutoFit/>
          </a:bodyPr>
          <a:lstStyle/>
          <a:p>
            <a:pPr algn="justLow"/>
            <a:r>
              <a:rPr lang="ar-SA" sz="2800" b="1" dirty="0" smtClean="0">
                <a:cs typeface="AL-Mateen" pitchFamily="2" charset="-78"/>
              </a:rPr>
              <a:t>"</a:t>
            </a:r>
            <a:r>
              <a:rPr lang="ar-SA" sz="2800" b="1" dirty="0" smtClean="0">
                <a:solidFill>
                  <a:schemeClr val="bg1">
                    <a:lumMod val="85000"/>
                  </a:schemeClr>
                </a:solidFill>
                <a:cs typeface="AL-Mateen" pitchFamily="2" charset="-78"/>
              </a:rPr>
              <a:t>ومنهم" أي من المنافقين "من يقول" لرسول الله صلى الله عليه وسلم "ائذن لي" في التخلف عن الجهاد "ولا تفتني" أي لا توقعني في الفتنة: أي الإثم إذا لم تأذن لي فتخلفت بغير إذنك، وقيل معناه: لا توقعني في الهلكة بالخروج "ألا في الفتنة سقطوا" أي في نفس الفتنة سقطوا، وهي فتنة التخلف عن الجهاد، والاعتذار الباطل.</a:t>
            </a:r>
            <a:br>
              <a:rPr lang="ar-SA" sz="2800" b="1" dirty="0" smtClean="0">
                <a:solidFill>
                  <a:schemeClr val="bg1">
                    <a:lumMod val="85000"/>
                  </a:schemeClr>
                </a:solidFill>
                <a:cs typeface="AL-Mateen" pitchFamily="2" charset="-78"/>
              </a:rPr>
            </a:br>
            <a:r>
              <a:rPr lang="ar-SA" sz="2800" b="1" dirty="0" smtClean="0">
                <a:solidFill>
                  <a:schemeClr val="bg1">
                    <a:lumMod val="85000"/>
                  </a:schemeClr>
                </a:solidFill>
                <a:cs typeface="AL-Mateen" pitchFamily="2" charset="-78"/>
              </a:rPr>
              <a:t>والمعنى: أنهم ظنوا أنهم بالخروج أو بترك الإذن لهم يقعون في الفتنة، وهم بهذا التخلف سقطوا في الفتنة العظيمة.</a:t>
            </a:r>
            <a:r>
              <a:rPr lang="ar-SA" sz="2800" b="1" dirty="0" smtClean="0">
                <a:cs typeface="AL-Mateen" pitchFamily="2" charset="-78"/>
              </a:rPr>
              <a:t/>
            </a:r>
            <a:br>
              <a:rPr lang="ar-SA" sz="2800" b="1" dirty="0" smtClean="0">
                <a:cs typeface="AL-Mateen" pitchFamily="2" charset="-78"/>
              </a:rPr>
            </a:br>
            <a:endParaRPr lang="ar-SA" sz="2800" dirty="0">
              <a:cs typeface="AL-Mateen" pitchFamily="2" charset="-78"/>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4753" name="Rectangle 1"/>
          <p:cNvSpPr>
            <a:spLocks noChangeArrowheads="1"/>
          </p:cNvSpPr>
          <p:nvPr/>
        </p:nvSpPr>
        <p:spPr bwMode="auto">
          <a:xfrm>
            <a:off x="4860032" y="0"/>
            <a:ext cx="413995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وفي التعبير بالسقوط ما يشعر بأنهم وقعوا فيها وقوع من يهوي من أعلى إلى أسفل، وذلك أشد من مجرد الدخول في الفتنة، ثم توعدهم على ذلك فقال: "وإن جهنم لمحيطة بالكافرين" أي مشتملة عليهم من جميع الجوانب لا يجدون عنها مخلصاً، ولا يتمكنون من الخروج منها بحال من الأحوال.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الشوكاني</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74753"/>
                                        </p:tgtEl>
                                        <p:attrNameLst>
                                          <p:attrName>style.visibility</p:attrName>
                                        </p:attrNameLst>
                                      </p:cBhvr>
                                      <p:to>
                                        <p:strVal val="visible"/>
                                      </p:to>
                                    </p:set>
                                    <p:animScale>
                                      <p:cBhvr>
                                        <p:cTn id="7" dur="1000" decel="50000" fill="hold">
                                          <p:stCondLst>
                                            <p:cond delay="0"/>
                                          </p:stCondLst>
                                        </p:cTn>
                                        <p:tgtEl>
                                          <p:spTgt spid="747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4753"/>
                                        </p:tgtEl>
                                        <p:attrNameLst>
                                          <p:attrName>ppt_x</p:attrName>
                                          <p:attrName>ppt_y</p:attrName>
                                        </p:attrNameLst>
                                      </p:cBhvr>
                                    </p:animMotion>
                                    <p:animEffect transition="in" filter="fade">
                                      <p:cBhvr>
                                        <p:cTn id="9" dur="1000"/>
                                        <p:tgtEl>
                                          <p:spTgt spid="747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3"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3729" name="Rectangle 1"/>
          <p:cNvSpPr>
            <a:spLocks noChangeArrowheads="1"/>
          </p:cNvSpPr>
          <p:nvPr/>
        </p:nvSpPr>
        <p:spPr bwMode="auto">
          <a:xfrm>
            <a:off x="4716016" y="0"/>
            <a:ext cx="44279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ــ كأن الفتنة هاوية يسقط فيها المفتونون ; وكأن جهنم من ورائهم تحيط بهم , فلا يفلتون . كناية عن مقارفتهم للخطيئة كاملة وعن انتظار العقاب عليها حتماً , جزاء الكذب والتخلف والهبوط إلى هذا المستوى المنحط من المعاذير . وتقريراً لكفرهم وإن كانوا يتظاهرون بالإسلام وهم فيه منافقون ــ</a:t>
            </a:r>
            <a:endParaRPr kumimoji="0" lang="en-US" sz="32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73729"/>
                                        </p:tgtEl>
                                        <p:attrNameLst>
                                          <p:attrName>style.visibility</p:attrName>
                                        </p:attrNameLst>
                                      </p:cBhvr>
                                      <p:to>
                                        <p:strVal val="visible"/>
                                      </p:to>
                                    </p:set>
                                    <p:anim calcmode="lin" valueType="num">
                                      <p:cBhvr>
                                        <p:cTn id="7" dur="1000" fill="hold"/>
                                        <p:tgtEl>
                                          <p:spTgt spid="73729"/>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73729"/>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73729"/>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737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9" grpId="0"/>
    </p:bld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3729" name="Rectangle 1"/>
          <p:cNvSpPr>
            <a:spLocks noChangeArrowheads="1"/>
          </p:cNvSpPr>
          <p:nvPr/>
        </p:nvSpPr>
        <p:spPr bwMode="auto">
          <a:xfrm>
            <a:off x="4716016" y="215443"/>
            <a:ext cx="442798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قال اللّه تعالى مبينا كذب هذا القول‏:‏ ‏(‏أَلَا فِي الْفِتْنَةِ سَقَطُوا‏</a:t>
            </a:r>
            <a:r>
              <a:rPr lang="ar-SA" sz="28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فإنه على تقدير صدق هذا القائل في قصده، ‏[‏فإن‏]‏ في التخلف مفسدة كبرى وفتنة عظمى محققة، وهي معصية اللّه ومعصية رسوله، والتجرؤ على الإثم الكبير، والوزر العظيم، وأما الخروج فمفسدة قليلة بالنسبة للتخلف، وهي متوهمة، مع أن هذا القائل قصده التخلف لا غير، ولهذا توعدهم اللّه بقوله‏:</a:t>
            </a:r>
            <a:r>
              <a:rPr kumimoji="0" lang="ar-SA" sz="2800" b="1" i="0" u="none" strike="noStrike" cap="none" normalizeH="0" baseline="0" dirty="0" smtClean="0">
                <a:ln>
                  <a:noFill/>
                </a:ln>
                <a:solidFill>
                  <a:srgbClr val="FFFF00"/>
                </a:solidFill>
                <a:effectLst/>
                <a:latin typeface="Calibri" pitchFamily="34" charset="0"/>
                <a:ea typeface="Times New Roman" pitchFamily="18" charset="0"/>
                <a:cs typeface="AL-Mateen" pitchFamily="2" charset="-78"/>
              </a:rPr>
              <a:t>‏ </a:t>
            </a:r>
            <a:r>
              <a:rPr lang="ar-SA" sz="2800" b="1" dirty="0" smtClean="0">
                <a:solidFill>
                  <a:srgbClr val="FFFF00"/>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800" b="1" i="0" u="none" strike="noStrike" cap="none" normalizeH="0" baseline="0" dirty="0" smtClean="0">
                <a:ln>
                  <a:noFill/>
                </a:ln>
                <a:solidFill>
                  <a:srgbClr val="FFFF00"/>
                </a:solidFill>
                <a:effectLst>
                  <a:glow rad="101600">
                    <a:schemeClr val="tx1">
                      <a:alpha val="60000"/>
                    </a:schemeClr>
                  </a:glow>
                </a:effectLst>
                <a:latin typeface="Calibri" pitchFamily="34" charset="0"/>
                <a:ea typeface="Times New Roman" pitchFamily="18" charset="0"/>
                <a:cs typeface="AL-Mateen" pitchFamily="2" charset="-78"/>
              </a:rPr>
              <a:t>‏وَإِنَّ جَهَنَّمَ لَمُحِيطَةٌ بِالْكَافِرِينَ‏</a:t>
            </a:r>
            <a:r>
              <a:rPr lang="ar-SA" sz="2800" b="1" dirty="0" smtClean="0">
                <a:solidFill>
                  <a:srgbClr val="FFFF00"/>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800" b="1" i="0" u="none" strike="noStrike" cap="none" normalizeH="0" baseline="0" dirty="0" smtClean="0">
                <a:ln>
                  <a:noFill/>
                </a:ln>
                <a:solidFill>
                  <a:srgbClr val="FFFF00"/>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800" b="1" i="0" u="none" strike="noStrike" cap="none" normalizeH="0" baseline="0" dirty="0" smtClean="0">
                <a:ln>
                  <a:noFill/>
                </a:ln>
                <a:solidFill>
                  <a:srgbClr val="FFFF00"/>
                </a:solidFill>
                <a:effectLst/>
                <a:latin typeface="Calibri" pitchFamily="34" charset="0"/>
                <a:ea typeface="Times New Roman" pitchFamily="18" charset="0"/>
                <a:cs typeface="AL-Mateen" pitchFamily="2" charset="-78"/>
              </a:rPr>
              <a:t> </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ليس لهم عنها مفر ولا مناص، ولا فكاك، ولا خلاص‏.‏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السعدي</a:t>
            </a:r>
            <a:endParaRPr kumimoji="0" lang="ar-SA"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73729"/>
                                        </p:tgtEl>
                                        <p:attrNameLst>
                                          <p:attrName>style.visibility</p:attrName>
                                        </p:attrNameLst>
                                      </p:cBhvr>
                                      <p:to>
                                        <p:strVal val="visible"/>
                                      </p:to>
                                    </p:set>
                                    <p:anim calcmode="lin" valueType="num">
                                      <p:cBhvr>
                                        <p:cTn id="7" dur="500" decel="50000" fill="hold">
                                          <p:stCondLst>
                                            <p:cond delay="0"/>
                                          </p:stCondLst>
                                        </p:cTn>
                                        <p:tgtEl>
                                          <p:spTgt spid="7372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372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3729"/>
                                        </p:tgtEl>
                                        <p:attrNameLst>
                                          <p:attrName>ppt_w</p:attrName>
                                        </p:attrNameLst>
                                      </p:cBhvr>
                                      <p:tavLst>
                                        <p:tav tm="0">
                                          <p:val>
                                            <p:strVal val="#ppt_w*.05"/>
                                          </p:val>
                                        </p:tav>
                                        <p:tav tm="100000">
                                          <p:val>
                                            <p:strVal val="#ppt_w"/>
                                          </p:val>
                                        </p:tav>
                                      </p:tavLst>
                                    </p:anim>
                                    <p:anim calcmode="lin" valueType="num">
                                      <p:cBhvr>
                                        <p:cTn id="10" dur="1000" fill="hold"/>
                                        <p:tgtEl>
                                          <p:spTgt spid="7372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372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372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372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37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9" grpId="0"/>
    </p:bld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644008" y="332656"/>
            <a:ext cx="4499992" cy="4832092"/>
          </a:xfrm>
          <a:prstGeom prst="rect">
            <a:avLst/>
          </a:prstGeom>
        </p:spPr>
        <p:txBody>
          <a:bodyPr wrap="square">
            <a:spAutoFit/>
          </a:bodyPr>
          <a:lstStyle/>
          <a:p>
            <a:pPr algn="justLow"/>
            <a:r>
              <a:rPr lang="ar-SA" sz="2800" b="1" dirty="0" smtClean="0">
                <a:solidFill>
                  <a:schemeClr val="accent6"/>
                </a:solidFill>
                <a:effectLst>
                  <a:glow rad="101600">
                    <a:schemeClr val="tx1">
                      <a:alpha val="60000"/>
                    </a:schemeClr>
                  </a:glow>
                </a:effectLst>
                <a:cs typeface="AL-Mateen" pitchFamily="2" charset="-78"/>
              </a:rPr>
              <a:t>قال الآلوسى : </a:t>
            </a:r>
            <a:r>
              <a:rPr lang="ar-SA" sz="2800" b="1" dirty="0" smtClean="0">
                <a:solidFill>
                  <a:schemeClr val="bg1">
                    <a:lumMod val="85000"/>
                  </a:schemeClr>
                </a:solidFill>
                <a:cs typeface="AL-Mateen" pitchFamily="2" charset="-78"/>
              </a:rPr>
              <a:t>وفى التعبير عن الافتتان بالسقوط فى الفتنة ، تنزيل لها منزلة المهواة المهلكة المفصحة عن ترديدهم في دركات الردى أسفل سافلين </a:t>
            </a:r>
            <a:r>
              <a:rPr lang="ar-SA" sz="2800" b="1" dirty="0" smtClean="0">
                <a:cs typeface="AL-Mateen" pitchFamily="2" charset="-78"/>
              </a:rPr>
              <a:t/>
            </a:r>
            <a:br>
              <a:rPr lang="ar-SA" sz="2800" b="1" dirty="0" smtClean="0">
                <a:cs typeface="AL-Mateen" pitchFamily="2" charset="-78"/>
              </a:rPr>
            </a:br>
            <a:r>
              <a:rPr lang="ar-SA" sz="2800" b="1" dirty="0" smtClean="0">
                <a:solidFill>
                  <a:schemeClr val="accent6"/>
                </a:solidFill>
                <a:effectLst>
                  <a:glow rad="101600">
                    <a:schemeClr val="tx1">
                      <a:alpha val="60000"/>
                    </a:schemeClr>
                  </a:glow>
                </a:effectLst>
                <a:cs typeface="AL-Mateen" pitchFamily="2" charset="-78"/>
              </a:rPr>
              <a:t>وقال الفخرى الرازى ما ملخصه : </a:t>
            </a:r>
            <a:r>
              <a:rPr lang="ar-SA" sz="2800" b="1" dirty="0" smtClean="0">
                <a:solidFill>
                  <a:schemeClr val="bg1">
                    <a:lumMod val="85000"/>
                  </a:schemeClr>
                </a:solidFill>
                <a:cs typeface="AL-Mateen" pitchFamily="2" charset="-78"/>
              </a:rPr>
              <a:t>وفيه تنبيه على أن القوم إنما اختاروا القعود لئلا يقعوا فى الفتنة ، فالله - تعالى - بيّن أنهم في عينا لفتنة واقعون ، لأن أعظم أنواع الفتنة الكفر بالله وبرسوله ، والتمرد على قبول التكاليف التي كلفنا الله بها .</a:t>
            </a:r>
            <a:r>
              <a:rPr lang="ar-SA" sz="2800" b="1" dirty="0" smtClean="0">
                <a:solidFill>
                  <a:schemeClr val="accent6"/>
                </a:solidFill>
                <a:cs typeface="AL-Mateen" pitchFamily="2" charset="-78"/>
              </a:rPr>
              <a:t/>
            </a:r>
            <a:br>
              <a:rPr lang="ar-SA" sz="2800" b="1" dirty="0" smtClean="0">
                <a:solidFill>
                  <a:schemeClr val="accent6"/>
                </a:solidFill>
                <a:cs typeface="AL-Mateen" pitchFamily="2" charset="-78"/>
              </a:rPr>
            </a:br>
            <a:endParaRPr lang="ar-SA" sz="2800" dirty="0">
              <a:solidFill>
                <a:schemeClr val="accent6"/>
              </a:solidFill>
              <a:cs typeface="AL-Mateen"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3" name="مستطيل 2"/>
          <p:cNvSpPr/>
          <p:nvPr/>
        </p:nvSpPr>
        <p:spPr>
          <a:xfrm>
            <a:off x="611560" y="332656"/>
            <a:ext cx="8244408" cy="800219"/>
          </a:xfrm>
          <a:prstGeom prst="rect">
            <a:avLst/>
          </a:prstGeom>
        </p:spPr>
        <p:txBody>
          <a:bodyPr wrap="square">
            <a:spAutoFit/>
          </a:bodyPr>
          <a:lstStyle/>
          <a:p>
            <a:r>
              <a:rPr lang="ar-SA" sz="2800" b="1" dirty="0" smtClean="0">
                <a:solidFill>
                  <a:schemeClr val="accent6"/>
                </a:solidFill>
                <a:effectLst>
                  <a:glow rad="101600">
                    <a:schemeClr val="tx1">
                      <a:alpha val="60000"/>
                    </a:schemeClr>
                  </a:glow>
                </a:effectLst>
                <a:cs typeface="AL-Mateen" pitchFamily="2" charset="-78"/>
              </a:rPr>
              <a:t>وقوله : ( وَإِنَّ جَهَنَّمَ لَمُحِيطَةٌ بالكافرين ) </a:t>
            </a:r>
            <a:r>
              <a:rPr lang="ar-SA" sz="2800" b="1" dirty="0" smtClean="0">
                <a:solidFill>
                  <a:schemeClr val="bg1">
                    <a:lumMod val="85000"/>
                  </a:schemeClr>
                </a:solidFill>
                <a:cs typeface="AL-Mateen" pitchFamily="2" charset="-78"/>
              </a:rPr>
              <a:t>وعيد وتهديد لهم على أقوالهم وأفعالهم </a:t>
            </a:r>
            <a:r>
              <a:rPr lang="ar-SA" b="1" dirty="0" smtClean="0">
                <a:cs typeface="AL-Mateen" pitchFamily="2" charset="-78"/>
              </a:rPr>
              <a:t/>
            </a:r>
            <a:br>
              <a:rPr lang="ar-SA" b="1" dirty="0" smtClean="0">
                <a:cs typeface="AL-Mateen" pitchFamily="2" charset="-78"/>
              </a:rPr>
            </a:br>
            <a:endParaRPr lang="ar-SA" dirty="0"/>
          </a:p>
        </p:txBody>
      </p:sp>
      <p:sp>
        <p:nvSpPr>
          <p:cNvPr id="5" name="عنصر نائب للمحتوى 4"/>
          <p:cNvSpPr>
            <a:spLocks noGrp="1"/>
          </p:cNvSpPr>
          <p:nvPr>
            <p:ph idx="1"/>
          </p:nvPr>
        </p:nvSpPr>
        <p:spPr>
          <a:xfrm>
            <a:off x="4644008" y="1412776"/>
            <a:ext cx="4499992" cy="3168352"/>
          </a:xfrm>
        </p:spPr>
        <p:txBody>
          <a:bodyPr>
            <a:noAutofit/>
          </a:bodyPr>
          <a:lstStyle/>
          <a:p>
            <a:pPr marL="0" lvl="0" indent="0" algn="ctr" fontAlgn="base">
              <a:spcBef>
                <a:spcPct val="0"/>
              </a:spcBef>
              <a:spcAft>
                <a:spcPct val="0"/>
              </a:spcAft>
              <a:buNone/>
            </a:pPr>
            <a:r>
              <a:rPr lang="ar-SA" sz="2400" b="1" dirty="0" smtClean="0">
                <a:solidFill>
                  <a:schemeClr val="bg1">
                    <a:lumMod val="85000"/>
                  </a:schemeClr>
                </a:solidFill>
                <a:latin typeface="Calibri" pitchFamily="34" charset="0"/>
                <a:ea typeface="Calibri" pitchFamily="34" charset="0"/>
                <a:cs typeface="AL-Mateen" pitchFamily="2" charset="-78"/>
              </a:rPr>
              <a:t>أي : وإن جهنم لمحيطة بهؤلاء الكافرين بما جاء من عند الله ، دون أن يكون لهم منها مهرب أو مفر .</a:t>
            </a:r>
            <a:br>
              <a:rPr lang="ar-SA" sz="2400" b="1" dirty="0" smtClean="0">
                <a:solidFill>
                  <a:schemeClr val="bg1">
                    <a:lumMod val="85000"/>
                  </a:schemeClr>
                </a:solidFill>
                <a:latin typeface="Calibri" pitchFamily="34" charset="0"/>
                <a:ea typeface="Calibri" pitchFamily="34" charset="0"/>
                <a:cs typeface="AL-Mateen" pitchFamily="2" charset="-78"/>
              </a:rPr>
            </a:br>
            <a:r>
              <a:rPr lang="ar-SA" sz="2400" b="1" dirty="0" smtClean="0">
                <a:solidFill>
                  <a:schemeClr val="bg1">
                    <a:lumMod val="85000"/>
                  </a:schemeClr>
                </a:solidFill>
                <a:latin typeface="Calibri" pitchFamily="34" charset="0"/>
                <a:ea typeface="Calibri" pitchFamily="34" charset="0"/>
                <a:cs typeface="AL-Mateen" pitchFamily="2" charset="-78"/>
              </a:rPr>
              <a:t>وعبر عن إحاطتها بهم باسم الفاعل الدال على الحال ، لإِفادة تحقيق ذلك حتى لكأنه واقع مشاهد قالوا : ويحتمل أنها محيطة بهم الآن ، بأن يراد بجهنم الأسباب الموصلة إليها من الكفر والنفاق وغير ذلك من الرذائل التي سقطوا فيها .      </a:t>
            </a:r>
            <a:r>
              <a:rPr lang="ar-SA" sz="2400" b="1" dirty="0" smtClean="0">
                <a:solidFill>
                  <a:schemeClr val="accent6"/>
                </a:solidFill>
                <a:effectLst>
                  <a:glow rad="101600">
                    <a:schemeClr val="tx1">
                      <a:alpha val="60000"/>
                    </a:schemeClr>
                  </a:glow>
                </a:effectLst>
                <a:latin typeface="Calibri" pitchFamily="34" charset="0"/>
                <a:ea typeface="Calibri" pitchFamily="34" charset="0"/>
                <a:cs typeface="AL-Mateen" pitchFamily="2" charset="-78"/>
              </a:rPr>
              <a:t>الوسيط</a:t>
            </a:r>
            <a:endParaRPr lang="en-US" sz="2400" dirty="0" smtClean="0">
              <a:solidFill>
                <a:schemeClr val="accent6"/>
              </a:solidFill>
              <a:effectLst>
                <a:glow rad="101600">
                  <a:schemeClr val="tx1">
                    <a:alpha val="60000"/>
                  </a:schemeClr>
                </a:glow>
              </a:effectLst>
              <a:latin typeface="Arial" pitchFamily="34" charset="0"/>
              <a:cs typeface="AL-Mateen" pitchFamily="2" charset="-78"/>
            </a:endParaRPr>
          </a:p>
          <a:p>
            <a:pPr>
              <a:buNone/>
            </a:pPr>
            <a:endParaRPr lang="ar-SA"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4716016" y="908720"/>
            <a:ext cx="4427984" cy="4032448"/>
          </a:xfrm>
        </p:spPr>
        <p:txBody>
          <a:bodyPr>
            <a:noAutofit/>
          </a:bodyPr>
          <a:lstStyle/>
          <a:p>
            <a:pPr marL="0" indent="0" algn="ctr" eaLnBrk="0" fontAlgn="base" hangingPunct="0">
              <a:spcBef>
                <a:spcPct val="0"/>
              </a:spcBef>
              <a:spcAft>
                <a:spcPct val="0"/>
              </a:spcAft>
              <a:buNone/>
            </a:pPr>
            <a:r>
              <a:rPr lang="ar-SA" sz="2800" b="1" dirty="0" smtClean="0">
                <a:solidFill>
                  <a:schemeClr val="accent6"/>
                </a:solidFill>
                <a:effectLst>
                  <a:glow rad="101600">
                    <a:schemeClr val="tx1">
                      <a:alpha val="60000"/>
                    </a:schemeClr>
                  </a:glow>
                </a:effectLst>
                <a:latin typeface="Calibri" pitchFamily="34" charset="0"/>
                <a:ea typeface="Calibri" pitchFamily="34" charset="0"/>
                <a:cs typeface="AL-Mateen" pitchFamily="2" charset="-78"/>
              </a:rPr>
              <a:t>((وَلَوْ أَرَادُوا۟ ٱلْخُرُوجَ لَأَعَدُّوا۟ لَهُۥ عُدَّةًۭ وَلَـٰكِن كَرِهَ ٱللَّهُ ٱنۢبِعَاثَهُمْ فَثَبَّطَهُمْ وَقِيلَ ٱقْعُدُوا۟ مَعَ ٱلْقَـٰعِدِينَ)) التوبة 46 </a:t>
            </a:r>
            <a:r>
              <a:rPr lang="ar-SA" sz="2800" b="1" dirty="0" smtClean="0">
                <a:solidFill>
                  <a:schemeClr val="bg1">
                    <a:lumMod val="85000"/>
                  </a:schemeClr>
                </a:solidFill>
                <a:latin typeface="Calibri" pitchFamily="34" charset="0"/>
                <a:ea typeface="Times New Roman" pitchFamily="18" charset="0"/>
                <a:cs typeface="AL-Mateen" pitchFamily="2" charset="-78"/>
              </a:rPr>
              <a:t>ولو أراد المنافقون الخروج معك -أيها النبي- إلى الجهاد لتأهَّبوا له بالزاد والراحلة, ولكن الله كره خروجهم فثَقُلَ عليهم الخروج قضاء وقدرًا, وإن كان أمرهم به شرعا, وقيل لهم: تخلفوا مع القاعدين من المرضى والضعفاء والنساء والصبيان. </a:t>
            </a:r>
            <a:r>
              <a:rPr lang="ar-SA" sz="28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التفسير الميسر</a:t>
            </a:r>
            <a:endParaRPr lang="en-US" sz="1100" dirty="0" smtClean="0">
              <a:solidFill>
                <a:schemeClr val="accent6"/>
              </a:solidFill>
              <a:effectLst>
                <a:glow rad="101600">
                  <a:schemeClr val="tx1">
                    <a:alpha val="60000"/>
                  </a:schemeClr>
                </a:glow>
              </a:effectLst>
              <a:latin typeface="Arial" pitchFamily="34" charset="0"/>
              <a:cs typeface="AL-Mateen" pitchFamily="2" charset="-78"/>
            </a:endParaRPr>
          </a:p>
          <a:p>
            <a:pPr marL="0" lvl="0" indent="0" algn="ctr" eaLnBrk="0" fontAlgn="base" hangingPunct="0">
              <a:spcBef>
                <a:spcPct val="0"/>
              </a:spcBef>
              <a:spcAft>
                <a:spcPct val="0"/>
              </a:spcAft>
              <a:buNone/>
            </a:pPr>
            <a:endParaRPr lang="ar-SA" sz="2800" dirty="0" smtClean="0">
              <a:solidFill>
                <a:schemeClr val="accent6"/>
              </a:solidFill>
              <a:latin typeface="Arial" pitchFamily="34" charset="0"/>
              <a:cs typeface="AL-Mateen" pitchFamily="2" charset="-78"/>
            </a:endParaRPr>
          </a:p>
          <a:p>
            <a:endParaRPr lang="ar-SA" dirty="0"/>
          </a:p>
        </p:txBody>
      </p:sp>
      <p:sp>
        <p:nvSpPr>
          <p:cNvPr id="3" name="مستطيل 2"/>
          <p:cNvSpPr/>
          <p:nvPr/>
        </p:nvSpPr>
        <p:spPr>
          <a:xfrm>
            <a:off x="1331640" y="188640"/>
            <a:ext cx="7180172" cy="584775"/>
          </a:xfrm>
          <a:prstGeom prst="rect">
            <a:avLst/>
          </a:prstGeom>
        </p:spPr>
        <p:txBody>
          <a:bodyPr wrap="none">
            <a:spAutoFit/>
          </a:bodyPr>
          <a:lstStyle/>
          <a:p>
            <a:pPr lvl="0" algn="ctr" eaLnBrk="0" fontAlgn="base" hangingPunct="0">
              <a:spcBef>
                <a:spcPct val="0"/>
              </a:spcBef>
              <a:spcAft>
                <a:spcPct val="0"/>
              </a:spcAft>
            </a:pPr>
            <a:r>
              <a:rPr lang="ar-SA" sz="3200" b="1" dirty="0" smtClean="0">
                <a:solidFill>
                  <a:schemeClr val="bg1">
                    <a:lumMod val="85000"/>
                  </a:schemeClr>
                </a:solidFill>
                <a:latin typeface="Calibri" pitchFamily="34" charset="0"/>
                <a:ea typeface="Calibri" pitchFamily="34" charset="0"/>
                <a:cs typeface="AL-Mateen" pitchFamily="2" charset="-78"/>
              </a:rPr>
              <a:t>ــ وقد بين الله جل وعلا حقيقة ما في قلوبهم في آيات أخر كثيرة ــ</a:t>
            </a:r>
            <a:endParaRPr lang="en-US" sz="3200" dirty="0" smtClean="0">
              <a:solidFill>
                <a:schemeClr val="bg1">
                  <a:lumMod val="85000"/>
                </a:schemeClr>
              </a:solidFill>
              <a:latin typeface="Arial" pitchFamily="34" charset="0"/>
              <a:cs typeface="AL-Mateen"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8849" name="Rectangle 1"/>
          <p:cNvSpPr>
            <a:spLocks noChangeArrowheads="1"/>
          </p:cNvSpPr>
          <p:nvPr/>
        </p:nvSpPr>
        <p:spPr bwMode="auto">
          <a:xfrm>
            <a:off x="4860032" y="260648"/>
            <a:ext cx="4283968"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لو صدقتْ نيّة المنافقين في الخروج مع الرسول للجهاد ، لأخذوا أهبةَ الحرب واستعدوا لها ، وقد كانوا مستطيعين ذلك ، لكنّ الله كَرِةَ خروجَهم ، لِعلْمه أنهم لو خَرجوا معكُم لكانوا عليكم لا لكم ، فعوَّقهم الله عن الخروج بما امتلأت به قلوبهم من النفاق ، وقيلَ لهم اقعُدوا مع القاعدين ، من الأطفال والعجزة . هذا مكانكم اللائق بكم ، لما لكم من الهمم الساقطة ، والقلوب المرتابة.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القطان</a:t>
            </a:r>
            <a:endParaRPr kumimoji="0" lang="ar-SA"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78849">
                                            <p:txEl>
                                              <p:pRg st="0" end="0"/>
                                            </p:txEl>
                                          </p:spTgt>
                                        </p:tgtEl>
                                        <p:attrNameLst>
                                          <p:attrName>style.visibility</p:attrName>
                                        </p:attrNameLst>
                                      </p:cBhvr>
                                      <p:to>
                                        <p:strVal val="visible"/>
                                      </p:to>
                                    </p:set>
                                    <p:anim calcmode="lin" valueType="num">
                                      <p:cBhvr>
                                        <p:cTn id="7" dur="1000" fill="hold"/>
                                        <p:tgtEl>
                                          <p:spTgt spid="78849">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78849">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7884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884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80897" name="Rectangle 1"/>
          <p:cNvSpPr>
            <a:spLocks noChangeArrowheads="1"/>
          </p:cNvSpPr>
          <p:nvPr/>
        </p:nvSpPr>
        <p:spPr bwMode="auto">
          <a:xfrm>
            <a:off x="4499992" y="1124744"/>
            <a:ext cx="435597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1.وجوب التوكل على الله وعدم </a:t>
            </a:r>
          </a:p>
          <a:p>
            <a:pPr marL="0" marR="0" lvl="0" indent="0"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الاهتمام بأقوال المنافقين.</a:t>
            </a:r>
            <a:endParaRPr kumimoji="0" lang="en-US" sz="36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2.بيان أن المؤمنين بين خيارين</a:t>
            </a:r>
          </a:p>
          <a:p>
            <a:pPr marL="0" marR="0" lvl="0" indent="0"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في جهادهم: النصر أو الشهادة.</a:t>
            </a:r>
            <a:endParaRPr kumimoji="0" lang="ar-SA" sz="36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3.مشروعية القول الذي يغيظ</a:t>
            </a:r>
            <a:r>
              <a:rPr kumimoji="0" lang="ar-SA" sz="3600" b="1" i="0" u="none" strike="noStrike" cap="none" normalizeH="0" dirty="0" smtClean="0">
                <a:ln>
                  <a:noFill/>
                </a:ln>
                <a:solidFill>
                  <a:schemeClr val="bg1">
                    <a:lumMod val="85000"/>
                  </a:schemeClr>
                </a:solidFill>
                <a:effectLst/>
                <a:latin typeface="Arial" pitchFamily="34" charset="0"/>
                <a:ea typeface="Times New Roman" pitchFamily="18" charset="0"/>
                <a:cs typeface="AL-Mateen" pitchFamily="2" charset="-78"/>
              </a:rPr>
              <a:t>     </a:t>
            </a:r>
            <a:endParaRPr kumimoji="0" lang="ar-SA" sz="36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العدو ويحزنه. </a:t>
            </a:r>
            <a:r>
              <a:rPr kumimoji="0" lang="ar-SA" sz="3600" b="1" i="0" u="none" strike="noStrike" cap="none" normalizeH="0" baseline="0" dirty="0" smtClean="0">
                <a:ln>
                  <a:noFill/>
                </a:ln>
                <a:effectLst/>
                <a:latin typeface="Arial" pitchFamily="34" charset="0"/>
                <a:ea typeface="Times New Roman" pitchFamily="18" charset="0"/>
                <a:cs typeface="AL-Mateen" pitchFamily="2" charset="-78"/>
              </a:rPr>
              <a:t>  </a:t>
            </a:r>
            <a:r>
              <a:rPr kumimoji="0" lang="ar-SA" sz="36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الجزائري</a:t>
            </a:r>
            <a:r>
              <a:rPr kumimoji="0" lang="en-US" sz="3600" b="0" i="0" u="none" strike="noStrike" cap="none" normalizeH="0" baseline="0" dirty="0" smtClean="0">
                <a:ln>
                  <a:noFill/>
                </a:ln>
                <a:effectLst/>
                <a:latin typeface="Arial" pitchFamily="34" charset="0"/>
                <a:cs typeface="AL-Mateen" pitchFamily="2" charset="-78"/>
              </a:rPr>
              <a:t>     </a:t>
            </a:r>
          </a:p>
        </p:txBody>
      </p:sp>
      <p:sp>
        <p:nvSpPr>
          <p:cNvPr id="3" name="مستطيل 2"/>
          <p:cNvSpPr/>
          <p:nvPr/>
        </p:nvSpPr>
        <p:spPr>
          <a:xfrm>
            <a:off x="323528" y="260648"/>
            <a:ext cx="8388424" cy="646331"/>
          </a:xfrm>
          <a:prstGeom prst="rect">
            <a:avLst/>
          </a:prstGeom>
        </p:spPr>
        <p:txBody>
          <a:bodyPr wrap="square">
            <a:spAutoFit/>
          </a:bodyPr>
          <a:lstStyle/>
          <a:p>
            <a:pPr lvl="0" fontAlgn="base">
              <a:spcBef>
                <a:spcPct val="0"/>
              </a:spcBef>
              <a:spcAft>
                <a:spcPct val="0"/>
              </a:spcAft>
            </a:pPr>
            <a:r>
              <a:rPr lang="ar-SA" sz="36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كيف نعيش تحت ظل هذه الآية فنعرف منها كيف ننجو من الفتن</a:t>
            </a:r>
            <a:endParaRPr lang="en-US" sz="3600"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0897"/>
                                        </p:tgtEl>
                                        <p:attrNameLst>
                                          <p:attrName>style.visibility</p:attrName>
                                        </p:attrNameLst>
                                      </p:cBhvr>
                                      <p:to>
                                        <p:strVal val="visible"/>
                                      </p:to>
                                    </p:set>
                                    <p:animEffect transition="in" filter="fade">
                                      <p:cBhvr>
                                        <p:cTn id="14" dur="1000"/>
                                        <p:tgtEl>
                                          <p:spTgt spid="80897"/>
                                        </p:tgtEl>
                                      </p:cBhvr>
                                    </p:animEffect>
                                    <p:anim calcmode="lin" valueType="num">
                                      <p:cBhvr>
                                        <p:cTn id="15" dur="1000" fill="hold"/>
                                        <p:tgtEl>
                                          <p:spTgt spid="80897"/>
                                        </p:tgtEl>
                                        <p:attrNameLst>
                                          <p:attrName>ppt_x</p:attrName>
                                        </p:attrNameLst>
                                      </p:cBhvr>
                                      <p:tavLst>
                                        <p:tav tm="0">
                                          <p:val>
                                            <p:strVal val="#ppt_x"/>
                                          </p:val>
                                        </p:tav>
                                        <p:tav tm="100000">
                                          <p:val>
                                            <p:strVal val="#ppt_x"/>
                                          </p:val>
                                        </p:tav>
                                      </p:tavLst>
                                    </p:anim>
                                    <p:anim calcmode="lin" valueType="num">
                                      <p:cBhvr>
                                        <p:cTn id="16" dur="1000" fill="hold"/>
                                        <p:tgtEl>
                                          <p:spTgt spid="808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7"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788024" y="764704"/>
            <a:ext cx="4104456" cy="4524315"/>
          </a:xfrm>
          <a:prstGeom prst="rect">
            <a:avLst/>
          </a:prstGeom>
        </p:spPr>
        <p:txBody>
          <a:bodyPr wrap="square">
            <a:spAutoFit/>
          </a:bodyPr>
          <a:lstStyle/>
          <a:p>
            <a:pPr algn="justLow"/>
            <a:r>
              <a:rPr lang="ar-SA" sz="3200" b="1" dirty="0" smtClean="0">
                <a:solidFill>
                  <a:schemeClr val="bg1">
                    <a:lumMod val="85000"/>
                  </a:schemeClr>
                </a:solidFill>
                <a:effectLst>
                  <a:glow rad="101600">
                    <a:schemeClr val="tx1">
                      <a:alpha val="60000"/>
                    </a:schemeClr>
                  </a:glow>
                </a:effectLst>
                <a:cs typeface="DecoType Naskh Variants" pitchFamily="2" charset="-78"/>
              </a:rPr>
              <a:t>استمروا- أيها المؤمنون- في قتال المشركين المعتدين, حتى لا تكون فتنة للمسلمين عن دينهم ولا شرك بالله, ويبقى الدين لله وحده خالصًا لا يُعْبَد معه غيره. فإن كفُّوا عن الكفر والقتال فكُفُّوا عنهم; فالعقوبة لا تكون إلا على المستمرين على كفرهم وعدوانهم.   </a:t>
            </a:r>
            <a:r>
              <a:rPr lang="ar-SA" sz="3200" b="1" dirty="0" smtClean="0">
                <a:solidFill>
                  <a:schemeClr val="accent6"/>
                </a:solidFill>
                <a:effectLst>
                  <a:glow rad="101600">
                    <a:schemeClr val="tx1">
                      <a:alpha val="60000"/>
                    </a:schemeClr>
                  </a:glow>
                </a:effectLst>
                <a:cs typeface="DecoType Naskh Variants" pitchFamily="2" charset="-78"/>
              </a:rPr>
              <a:t>التفسير الميسر</a:t>
            </a:r>
            <a:endParaRPr lang="ar-SA" sz="3200" dirty="0">
              <a:solidFill>
                <a:schemeClr val="accent6"/>
              </a:solidFill>
              <a:effectLst>
                <a:glow rad="101600">
                  <a:schemeClr val="tx1">
                    <a:alpha val="60000"/>
                  </a:schemeClr>
                </a:glow>
              </a:effectLst>
              <a:cs typeface="DecoType Naskh Variants" pitchFamily="2" charset="-78"/>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81921" name="Rectangle 1"/>
          <p:cNvSpPr>
            <a:spLocks noChangeArrowheads="1"/>
          </p:cNvSpPr>
          <p:nvPr/>
        </p:nvSpPr>
        <p:spPr bwMode="auto">
          <a:xfrm>
            <a:off x="4644008" y="836712"/>
            <a:ext cx="449999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لقوله تعالى:</a:t>
            </a:r>
            <a:endParaRPr kumimoji="0" lang="en-US"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أَوَلَا يَرَوْنَ أَنَّهُمْ يُفْتَنُونَ في كُلِّ عَامٍۢ مَّرَّةً أَوْ مَرَّتَيْنِ ثُمَّ لَا يَتُوبُونَ وَلَا هُمْ يَذَّكَّرُونَ))</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 التوبة/126</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AL-Mateen" pitchFamily="2" charset="-78"/>
              </a:rPr>
              <a:t>أ</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ول</a:t>
            </a:r>
            <a:r>
              <a:rPr kumimoji="0" lang="ar-SA" sz="2800" b="1" i="0" u="none" strike="noStrike" cap="none" normalizeH="0" baseline="0" dirty="0" smtClean="0">
                <a:ln>
                  <a:noFill/>
                </a:ln>
                <a:effectLst/>
                <a:latin typeface="Calibri" pitchFamily="34" charset="0"/>
                <a:ea typeface="Times New Roman" pitchFamily="18" charset="0"/>
                <a:cs typeface="AL-Mateen" pitchFamily="2" charset="-78"/>
              </a:rPr>
              <a:t>ا </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يرى المنافقون أن الله يبتليهم بالقحط والشدة, وبإظهار ما يبطنون من النفاق مرة أو مرتين في كل عام؟</a:t>
            </a: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ثم هم مع ذلك لا يتوبون مِن كفرهم ونفاقهم, ولا هم يتعظون ولا يتذكرون بما يعاينون من آيات الله.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التفسير الميسر</a:t>
            </a:r>
            <a:endParaRPr kumimoji="0" lang="ar-SA"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
        <p:nvSpPr>
          <p:cNvPr id="3" name="مستطيل 2"/>
          <p:cNvSpPr/>
          <p:nvPr/>
        </p:nvSpPr>
        <p:spPr>
          <a:xfrm>
            <a:off x="1043608" y="2996952"/>
            <a:ext cx="3203629" cy="1200329"/>
          </a:xfrm>
          <a:prstGeom prst="rect">
            <a:avLst/>
          </a:prstGeom>
        </p:spPr>
        <p:txBody>
          <a:bodyPr wrap="square">
            <a:spAutoFit/>
          </a:bodyPr>
          <a:lstStyle/>
          <a:p>
            <a:pPr algn="ctr"/>
            <a:r>
              <a:rPr lang="ar-SA" sz="36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من أسباب الوقوع في الفتن </a:t>
            </a:r>
            <a:endParaRPr lang="ar-SA" sz="3600" dirty="0">
              <a:solidFill>
                <a:schemeClr val="accent6"/>
              </a:solidFill>
              <a:effectLst>
                <a:glow rad="101600">
                  <a:schemeClr val="tx1">
                    <a:alpha val="60000"/>
                  </a:schemeClr>
                </a:glow>
              </a:effectLst>
            </a:endParaRPr>
          </a:p>
        </p:txBody>
      </p:sp>
      <p:sp>
        <p:nvSpPr>
          <p:cNvPr id="4" name="مستطيل 3"/>
          <p:cNvSpPr/>
          <p:nvPr/>
        </p:nvSpPr>
        <p:spPr>
          <a:xfrm>
            <a:off x="1187624" y="260648"/>
            <a:ext cx="7625807" cy="584775"/>
          </a:xfrm>
          <a:prstGeom prst="rect">
            <a:avLst/>
          </a:prstGeom>
        </p:spPr>
        <p:txBody>
          <a:bodyPr wrap="none">
            <a:spAutoFit/>
          </a:bodyPr>
          <a:lstStyle/>
          <a:p>
            <a:pPr lvl="0" algn="ctr" fontAlgn="base">
              <a:spcBef>
                <a:spcPct val="0"/>
              </a:spcBef>
              <a:spcAft>
                <a:spcPct val="0"/>
              </a:spcAft>
            </a:pPr>
            <a:r>
              <a:rPr lang="ar-SA" sz="3200" b="1" dirty="0" smtClean="0">
                <a:solidFill>
                  <a:schemeClr val="bg1">
                    <a:lumMod val="85000"/>
                  </a:schemeClr>
                </a:solidFill>
                <a:latin typeface="Arial" pitchFamily="34" charset="0"/>
                <a:ea typeface="Times New Roman" pitchFamily="18" charset="0"/>
                <a:cs typeface="AL-Mateen" pitchFamily="2" charset="-78"/>
              </a:rPr>
              <a:t>عدم الانتفاع بتربية الله والاتعاظ بالآيات الكونية التي تصيبهم, </a:t>
            </a: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81921"/>
                                        </p:tgtEl>
                                        <p:attrNameLst>
                                          <p:attrName>style.visibility</p:attrName>
                                        </p:attrNameLst>
                                      </p:cBhvr>
                                      <p:to>
                                        <p:strVal val="visible"/>
                                      </p:to>
                                    </p:set>
                                    <p:anim calcmode="lin" valueType="num">
                                      <p:cBhvr>
                                        <p:cTn id="24" dur="1000" fill="hold"/>
                                        <p:tgtEl>
                                          <p:spTgt spid="81921"/>
                                        </p:tgtEl>
                                        <p:attrNameLst>
                                          <p:attrName>ppt_w</p:attrName>
                                        </p:attrNameLst>
                                      </p:cBhvr>
                                      <p:tavLst>
                                        <p:tav tm="0">
                                          <p:val>
                                            <p:fltVal val="0"/>
                                          </p:val>
                                        </p:tav>
                                        <p:tav tm="100000">
                                          <p:val>
                                            <p:strVal val="#ppt_w"/>
                                          </p:val>
                                        </p:tav>
                                      </p:tavLst>
                                    </p:anim>
                                    <p:anim calcmode="lin" valueType="num">
                                      <p:cBhvr>
                                        <p:cTn id="25" dur="1000" fill="hold"/>
                                        <p:tgtEl>
                                          <p:spTgt spid="819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1" grpId="0"/>
      <p:bldP spid="3" grpId="0"/>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82945" name="Rectangle 1"/>
          <p:cNvSpPr>
            <a:spLocks noChangeArrowheads="1"/>
          </p:cNvSpPr>
          <p:nvPr/>
        </p:nvSpPr>
        <p:spPr bwMode="auto">
          <a:xfrm>
            <a:off x="4788024" y="332656"/>
            <a:ext cx="435597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فالله تعالى يبتليهم ـ كما هي سنته في سائر الأمم ـ بالسراء والضراء وبالأوامر والنواهي ليرجعوا إليه، ثم لا يتوبون ولا هم يذكرون‏.‏. وفي هذه الآيات دليل على أن الإيمان يزيد وينقص، وأنه ينبغي للمؤمن، أن يتفقد إيمانه ويتعاهده، فيجدده وينميه، ليكون دائما في صعود‏.‏    </a:t>
            </a: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السعدي</a:t>
            </a:r>
            <a:endPar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Calibri" pitchFamily="34" charset="0"/>
              <a:cs typeface="AL-Mateen"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2945"/>
                                        </p:tgtEl>
                                        <p:attrNameLst>
                                          <p:attrName>style.visibility</p:attrName>
                                        </p:attrNameLst>
                                      </p:cBhvr>
                                      <p:to>
                                        <p:strVal val="visible"/>
                                      </p:to>
                                    </p:set>
                                    <p:anim calcmode="lin" valueType="num">
                                      <p:cBhvr>
                                        <p:cTn id="7" dur="500" decel="50000" fill="hold">
                                          <p:stCondLst>
                                            <p:cond delay="0"/>
                                          </p:stCondLst>
                                        </p:cTn>
                                        <p:tgtEl>
                                          <p:spTgt spid="8294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294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2945"/>
                                        </p:tgtEl>
                                        <p:attrNameLst>
                                          <p:attrName>ppt_w</p:attrName>
                                        </p:attrNameLst>
                                      </p:cBhvr>
                                      <p:tavLst>
                                        <p:tav tm="0">
                                          <p:val>
                                            <p:strVal val="#ppt_w*.05"/>
                                          </p:val>
                                        </p:tav>
                                        <p:tav tm="100000">
                                          <p:val>
                                            <p:strVal val="#ppt_w"/>
                                          </p:val>
                                        </p:tav>
                                      </p:tavLst>
                                    </p:anim>
                                    <p:anim calcmode="lin" valueType="num">
                                      <p:cBhvr>
                                        <p:cTn id="10" dur="1000" fill="hold"/>
                                        <p:tgtEl>
                                          <p:spTgt spid="8294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294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294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294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29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5" grpId="0"/>
    </p:bldLst>
  </p:timing>
</p:sld>
</file>

<file path=ppt/slides/slide7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89089" name="Rectangle 1"/>
          <p:cNvSpPr>
            <a:spLocks noChangeArrowheads="1"/>
          </p:cNvSpPr>
          <p:nvPr/>
        </p:nvSpPr>
        <p:spPr bwMode="auto">
          <a:xfrm>
            <a:off x="4644008" y="260648"/>
            <a:ext cx="4499992"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ar-SA" sz="2800" b="1" dirty="0" smtClean="0">
                <a:solidFill>
                  <a:schemeClr val="bg1">
                    <a:lumMod val="85000"/>
                  </a:schemeClr>
                </a:solidFill>
                <a:latin typeface="Arial" pitchFamily="34" charset="0"/>
                <a:ea typeface="Calibri" pitchFamily="34" charset="0"/>
                <a:cs typeface="AL-Mateen" pitchFamily="2" charset="-78"/>
              </a:rPr>
              <a:t>ولا قول في ذلك أولى بالصواب من التسليم لظاهر قول الله وهو: أو لا يرون أنهم يختبرون في كل عام مرة أو مرتين، بما يكون زاجرًا لهم، ثم لا ينـزجرون ولا يتعظون؟    </a:t>
            </a:r>
            <a:r>
              <a:rPr lang="ar-SA" sz="2800" b="1" dirty="0" smtClean="0">
                <a:solidFill>
                  <a:schemeClr val="accent6"/>
                </a:solidFill>
                <a:effectLst>
                  <a:glow rad="101600">
                    <a:schemeClr val="tx1">
                      <a:alpha val="60000"/>
                    </a:schemeClr>
                  </a:glow>
                </a:effectLst>
                <a:latin typeface="Arial" pitchFamily="34" charset="0"/>
                <a:ea typeface="Calibri" pitchFamily="34" charset="0"/>
                <a:cs typeface="AL-Mateen" pitchFamily="2" charset="-78"/>
              </a:rPr>
              <a:t>الطبري</a:t>
            </a:r>
            <a:r>
              <a:rPr lang="en-US" sz="2800" dirty="0" smtClean="0">
                <a:solidFill>
                  <a:schemeClr val="bg1">
                    <a:lumMod val="85000"/>
                  </a:schemeClr>
                </a:solidFill>
                <a:effectLst>
                  <a:glow rad="101600">
                    <a:schemeClr val="tx1">
                      <a:alpha val="60000"/>
                    </a:schemeClr>
                  </a:glow>
                </a:effectLst>
                <a:latin typeface="Arial" pitchFamily="34" charset="0"/>
                <a:cs typeface="AL-Mateen" pitchFamily="2" charset="-78"/>
              </a:rPr>
              <a:t> </a:t>
            </a:r>
          </a:p>
          <a:p>
            <a:pPr marL="0" marR="0" lvl="0" indent="0"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ــ لكن لا قلوب تفهم كلام الله تعالى ولا تنتفع !! ألم يقل سبحانه ((ومانرسل بالآيات إلا تخويفا))؟؟!! وقال : ((ظهر الفساد في البر والبحر بما كسبت أيدي الناس ليذيقهم بعض الذي عملوا لعلهم يرجعون)) فأين الرجوع؟؟</a:t>
            </a:r>
            <a:endParaRPr lang="ar-SA" sz="1400" b="1" dirty="0" smtClean="0">
              <a:solidFill>
                <a:schemeClr val="bg1">
                  <a:lumMod val="85000"/>
                </a:schemeClr>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bg1">
                  <a:lumMod val="85000"/>
                </a:schemeClr>
              </a:solidFill>
              <a:effectLst/>
              <a:latin typeface="Arial" pitchFamily="34" charset="0"/>
              <a:cs typeface="Arial" pitchFamily="34" charset="0"/>
            </a:endParaRPr>
          </a:p>
        </p:txBody>
      </p:sp>
    </p:spTree>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9089"/>
                                        </p:tgtEl>
                                        <p:attrNameLst>
                                          <p:attrName>style.visibility</p:attrName>
                                        </p:attrNameLst>
                                      </p:cBhvr>
                                      <p:to>
                                        <p:strVal val="visible"/>
                                      </p:to>
                                    </p:set>
                                    <p:anim calcmode="lin" valueType="num">
                                      <p:cBhvr>
                                        <p:cTn id="7" dur="500" decel="50000" fill="hold">
                                          <p:stCondLst>
                                            <p:cond delay="0"/>
                                          </p:stCondLst>
                                        </p:cTn>
                                        <p:tgtEl>
                                          <p:spTgt spid="8908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908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9089"/>
                                        </p:tgtEl>
                                        <p:attrNameLst>
                                          <p:attrName>ppt_w</p:attrName>
                                        </p:attrNameLst>
                                      </p:cBhvr>
                                      <p:tavLst>
                                        <p:tav tm="0">
                                          <p:val>
                                            <p:strVal val="#ppt_w*.05"/>
                                          </p:val>
                                        </p:tav>
                                        <p:tav tm="100000">
                                          <p:val>
                                            <p:strVal val="#ppt_w"/>
                                          </p:val>
                                        </p:tav>
                                      </p:tavLst>
                                    </p:anim>
                                    <p:anim calcmode="lin" valueType="num">
                                      <p:cBhvr>
                                        <p:cTn id="10" dur="1000" fill="hold"/>
                                        <p:tgtEl>
                                          <p:spTgt spid="8908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908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908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908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90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89" grpId="0"/>
    </p:bldLst>
  </p:timing>
</p:sld>
</file>

<file path=ppt/slides/slide7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572000" y="548680"/>
            <a:ext cx="4572000" cy="4154984"/>
          </a:xfrm>
          <a:prstGeom prst="rect">
            <a:avLst/>
          </a:prstGeom>
        </p:spPr>
        <p:txBody>
          <a:bodyPr>
            <a:spAutoFit/>
          </a:bodyPr>
          <a:lstStyle/>
          <a:p>
            <a:pPr algn="justLow"/>
            <a:r>
              <a:rPr lang="ar-SA" sz="2400" b="1" dirty="0" smtClean="0">
                <a:solidFill>
                  <a:schemeClr val="bg1">
                    <a:lumMod val="85000"/>
                  </a:schemeClr>
                </a:solidFill>
                <a:cs typeface="AL-Mateen" pitchFamily="2" charset="-78"/>
              </a:rPr>
              <a:t>ومن له معرفة بأحوال العالم ومبدئه يعرف أن جميع الفساد في جوه ونباته وحيوانه، وأحوال أهله حادث بعد خلقه بأسباب اقتضت حدوثه، ولم تزل أعمال بني آدم ومخالفتهم للرسل تحدث لهم من الفساد العام والخاص ما يجلب عليهم من الآلام، والأمراض، والأسقام، والطواعين والقحوط، والجد وب، وسلب بركات الأرض، وثمارها، ونباتها، وسلب منافعها، أو نقصانها أمورًا متتابعة يتلو بعضها بعضًا، فإن لم يتسع علمك لهذا فاكتف بقوله تعالى‏:‏ </a:t>
            </a:r>
            <a:r>
              <a:rPr lang="ar-SA" sz="2400" b="1" dirty="0" smtClean="0">
                <a:cs typeface="AL-Mateen" pitchFamily="2" charset="-78"/>
              </a:rPr>
              <a:t>‏</a:t>
            </a:r>
            <a:r>
              <a:rPr lang="ar-SA" sz="2400" b="1" dirty="0" smtClean="0">
                <a:solidFill>
                  <a:schemeClr val="accent6"/>
                </a:solidFill>
                <a:effectLst>
                  <a:glow rad="101600">
                    <a:schemeClr val="tx1">
                      <a:alpha val="60000"/>
                    </a:schemeClr>
                  </a:glow>
                </a:effectLst>
                <a:cs typeface="AL-Mateen" pitchFamily="2" charset="-78"/>
              </a:rPr>
              <a:t>(‏ظهر الفساد في البر والبحر بما كسبت أيدي الناس‏ )</a:t>
            </a:r>
          </a:p>
          <a:p>
            <a:pPr algn="justLow"/>
            <a:r>
              <a:rPr lang="ar-SA" sz="2400" b="1" dirty="0" smtClean="0">
                <a:solidFill>
                  <a:schemeClr val="accent6"/>
                </a:solidFill>
                <a:effectLst>
                  <a:glow rad="101600">
                    <a:schemeClr val="tx1">
                      <a:alpha val="60000"/>
                    </a:schemeClr>
                  </a:glow>
                </a:effectLst>
                <a:cs typeface="AL-Mateen" pitchFamily="2" charset="-78"/>
              </a:rPr>
              <a:t>‏ ‏[‏الروم‏:‏ 41‏]‏، </a:t>
            </a:r>
            <a:endParaRPr lang="ar-SA" sz="2400" dirty="0">
              <a:solidFill>
                <a:schemeClr val="accent6"/>
              </a:solidFill>
              <a:effectLst>
                <a:glow rad="101600">
                  <a:schemeClr val="tx1">
                    <a:alpha val="60000"/>
                  </a:schemeClr>
                </a:glow>
              </a:effectLst>
              <a:cs typeface="AL-Mateen" pitchFamily="2" charset="-78"/>
            </a:endParaRPr>
          </a:p>
        </p:txBody>
      </p:sp>
      <p:sp>
        <p:nvSpPr>
          <p:cNvPr id="3" name="مستطيل 2"/>
          <p:cNvSpPr/>
          <p:nvPr/>
        </p:nvSpPr>
        <p:spPr>
          <a:xfrm>
            <a:off x="971600" y="2780928"/>
            <a:ext cx="3203848" cy="954107"/>
          </a:xfrm>
          <a:prstGeom prst="rect">
            <a:avLst/>
          </a:prstGeom>
        </p:spPr>
        <p:txBody>
          <a:bodyPr wrap="square">
            <a:spAutoFit/>
          </a:bodyPr>
          <a:lstStyle/>
          <a:p>
            <a:pPr lvl="0" rtl="0" eaLnBrk="0" fontAlgn="base" hangingPunct="0">
              <a:spcBef>
                <a:spcPct val="0"/>
              </a:spcBef>
              <a:spcAft>
                <a:spcPct val="0"/>
              </a:spcAft>
            </a:pPr>
            <a:r>
              <a:rPr lang="ar-SA" sz="28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قال الإمام ابن قيّم الجو زيّة ـ رحمه الله ـ في تفسير هذه الآية</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572000" y="548680"/>
            <a:ext cx="4572000" cy="4154984"/>
          </a:xfrm>
          <a:prstGeom prst="rect">
            <a:avLst/>
          </a:prstGeom>
        </p:spPr>
        <p:txBody>
          <a:bodyPr>
            <a:spAutoFit/>
          </a:bodyPr>
          <a:lstStyle/>
          <a:p>
            <a:pPr algn="justLow"/>
            <a:r>
              <a:rPr lang="ar-SA" sz="2400" b="1" dirty="0" smtClean="0">
                <a:solidFill>
                  <a:schemeClr val="bg1">
                    <a:lumMod val="85000"/>
                  </a:schemeClr>
                </a:solidFill>
                <a:cs typeface="AL-Mateen" pitchFamily="2" charset="-78"/>
              </a:rPr>
              <a:t>ونزّل هذه الآية على أحوال العالم، وطابق بين الواقع وبينها، وأنت ترى كيف تحدث الآفات والعلل كل وقت في الثمار والزرع والحيوان، وكيف يحدث من تلك الآفات آفات أخر متلازمة، بعضها آخذ برقاب بعض، وكلما أحدث الناس ظلمًا وفجورًا، أحدث لهم ربهم تبارك وتعالى من الآفات والعلل في أغذيتهم وفواكههم، وأهويتهم ومياههم، وأبدانهم وخلقهم، وصورهم وأشكالهم وأخلاقهم من النقص والآفات، ما هو موجب أعمالهم وظلمهم وفجورهم‏.‏ ولقد كانت الحبوب من الحنطة وغيرها أكثر مما هي اليوم، كما كانت البركة فيها أعظم‏.‏.. </a:t>
            </a:r>
            <a:endParaRPr lang="ar-SA" sz="2400" dirty="0">
              <a:solidFill>
                <a:schemeClr val="bg1">
                  <a:lumMod val="85000"/>
                </a:schemeClr>
              </a:solidFill>
              <a:cs typeface="AL-Mateen" pitchFamily="2" charset="-78"/>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572000" y="404664"/>
            <a:ext cx="4572000" cy="4154984"/>
          </a:xfrm>
          <a:prstGeom prst="rect">
            <a:avLst/>
          </a:prstGeom>
        </p:spPr>
        <p:txBody>
          <a:bodyPr>
            <a:spAutoFit/>
          </a:bodyPr>
          <a:lstStyle/>
          <a:p>
            <a:pPr algn="justLow"/>
            <a:r>
              <a:rPr lang="ar-SA" sz="2400" b="1" dirty="0" smtClean="0">
                <a:solidFill>
                  <a:schemeClr val="bg1">
                    <a:lumMod val="85000"/>
                  </a:schemeClr>
                </a:solidFill>
                <a:cs typeface="AL-Mateen" pitchFamily="2" charset="-78"/>
              </a:rPr>
              <a:t>فجعل منع الإحسان والزكاة والصدقة سببًا لمنع الغيث من السماء، والقحط والجدب، ..وجعل ظلم المساكين، والبخس في المكاييل والموازين، وتعدي القوي على الضعيف سببًا لجور الملوك والولاة الذين لا يرحمون إن استرحموا، ولا يعطفون إن استعطفوا، وهم في الحقيقة أعمال الرعايا ظهرت في صور ولاتهم، فإن الله سبحانه بحكمته وعدله يظهر للناس أعمالهم في قوالب وصور تناسبها، فتارة بقحط وجدب، وتارة بعدو، وتارة بولاة جائرين، وتارة بأمراض عامة، وتارة بهموم وآلام وغموم تحضرها نفوسهم لا ينفكون عنها،</a:t>
            </a:r>
            <a:endParaRPr lang="ar-SA" sz="2400" dirty="0">
              <a:solidFill>
                <a:schemeClr val="bg1">
                  <a:lumMod val="85000"/>
                </a:schemeClr>
              </a:solidFill>
              <a:cs typeface="AL-Mateen"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83969" name="Rectangle 1"/>
          <p:cNvSpPr>
            <a:spLocks noChangeArrowheads="1"/>
          </p:cNvSpPr>
          <p:nvPr/>
        </p:nvSpPr>
        <p:spPr bwMode="auto">
          <a:xfrm>
            <a:off x="4788024" y="0"/>
            <a:ext cx="4355976"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وتارة بمنع بركات السماء والأرض عنهم، وتارة بتسليط الشياطين عليهم تؤزهم إلى أسباب العذاب أزًا، لتحق عليهم الكلمة، وليصير كل منهم إلى ما خلق له، والعاقل يسيّر بصيرته بين أقطار العالم، فيشاهده، وينظر مواقع عدل الله وحكمته، وحينئذ يتبين له أن الرسل وأتباعهم خاصة على سبيل النجاة، وسائر الخلق على سبيل الهلاك سائرون، وإلى دار البوار صائرون، والله بالغ أمره، لا معقب لحكمه، ولا راد لأمره.</a:t>
            </a:r>
            <a:endParaRPr kumimoji="0" lang="ar-SA"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3969"/>
                                        </p:tgtEl>
                                        <p:attrNameLst>
                                          <p:attrName>style.visibility</p:attrName>
                                        </p:attrNameLst>
                                      </p:cBhvr>
                                      <p:to>
                                        <p:strVal val="visible"/>
                                      </p:to>
                                    </p:set>
                                    <p:animEffect transition="in" filter="fade">
                                      <p:cBhvr>
                                        <p:cTn id="7" dur="1000"/>
                                        <p:tgtEl>
                                          <p:spTgt spid="83969"/>
                                        </p:tgtEl>
                                      </p:cBhvr>
                                    </p:animEffect>
                                    <p:anim calcmode="lin" valueType="num">
                                      <p:cBhvr>
                                        <p:cTn id="8" dur="1000" fill="hold"/>
                                        <p:tgtEl>
                                          <p:spTgt spid="83969"/>
                                        </p:tgtEl>
                                        <p:attrNameLst>
                                          <p:attrName>ppt_x</p:attrName>
                                        </p:attrNameLst>
                                      </p:cBhvr>
                                      <p:tavLst>
                                        <p:tav tm="0">
                                          <p:val>
                                            <p:strVal val="#ppt_x"/>
                                          </p:val>
                                        </p:tav>
                                        <p:tav tm="100000">
                                          <p:val>
                                            <p:strVal val="#ppt_x"/>
                                          </p:val>
                                        </p:tav>
                                      </p:tavLst>
                                    </p:anim>
                                    <p:anim calcmode="lin" valueType="num">
                                      <p:cBhvr>
                                        <p:cTn id="9" dur="1000" fill="hold"/>
                                        <p:tgtEl>
                                          <p:spTgt spid="839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69" grpId="0"/>
    </p:bldLst>
  </p:timing>
</p:sld>
</file>

<file path=ppt/slides/slide7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84993" name="Rectangle 1"/>
          <p:cNvSpPr>
            <a:spLocks noChangeArrowheads="1"/>
          </p:cNvSpPr>
          <p:nvPr/>
        </p:nvSpPr>
        <p:spPr bwMode="auto">
          <a:xfrm>
            <a:off x="4788024" y="1268760"/>
            <a:ext cx="4139952"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1.تقرير مبدأ زيادة الإِيمان ونقصانه زيادته بالطاعة ونقصانه بالعصيان.</a:t>
            </a:r>
            <a:endParaRPr kumimoji="0" lang="en-US"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2.جواز الفرح بالإِيمان وصالح الأعمال.</a:t>
            </a:r>
            <a:endParaRPr kumimoji="0" lang="en-US"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3. مريض القلب يزداد مرضاً وصحيحه يزداد صحة سنة من سنن الله في العباد.</a:t>
            </a:r>
            <a:endPar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justLow" defTabSz="914400" rtl="0" eaLnBrk="0" fontAlgn="base" latinLnBrk="0" hangingPunct="0">
              <a:lnSpc>
                <a:spcPct val="100000"/>
              </a:lnSpc>
              <a:spcBef>
                <a:spcPct val="0"/>
              </a:spcBef>
              <a:spcAft>
                <a:spcPct val="0"/>
              </a:spcAft>
              <a:buClrTx/>
              <a:buSzTx/>
              <a:buFontTx/>
              <a:buNone/>
              <a:tabLst/>
            </a:pPr>
            <a:r>
              <a:rPr lang="ar-SA" sz="2800" b="1" dirty="0" smtClean="0">
                <a:solidFill>
                  <a:schemeClr val="bg1">
                    <a:lumMod val="85000"/>
                  </a:schemeClr>
                </a:solidFill>
                <a:latin typeface="Arial" pitchFamily="34" charset="0"/>
                <a:ea typeface="Times New Roman" pitchFamily="18" charset="0"/>
                <a:cs typeface="AL-Mateen" pitchFamily="2" charset="-78"/>
              </a:rPr>
              <a:t>4.</a:t>
            </a: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 يستحب أن لا يقال انصرفنا من الصلاة أو الدرس ولكن يقال انقضت الصلاة أو انقضى الدرس ونحو ذلك</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ea typeface="Times New Roman" pitchFamily="18" charset="0"/>
                <a:cs typeface="AL-Mateen" pitchFamily="2" charset="-78"/>
              </a:rPr>
              <a:t>.   </a:t>
            </a:r>
            <a:r>
              <a:rPr kumimoji="0" lang="ar-SA" sz="28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الجزائري</a:t>
            </a:r>
            <a:r>
              <a:rPr kumimoji="0" lang="en-US" sz="2800" b="0" i="0" u="none" strike="noStrike" cap="none" normalizeH="0" baseline="0" dirty="0" smtClean="0">
                <a:ln>
                  <a:noFill/>
                </a:ln>
                <a:effectLst>
                  <a:glow rad="101600">
                    <a:schemeClr val="tx1">
                      <a:alpha val="60000"/>
                    </a:schemeClr>
                  </a:glow>
                </a:effectLst>
                <a:latin typeface="Arial" pitchFamily="34" charset="0"/>
                <a:cs typeface="AL-Mateen" pitchFamily="2" charset="-78"/>
              </a:rPr>
              <a:t> </a:t>
            </a:r>
          </a:p>
        </p:txBody>
      </p:sp>
      <p:sp>
        <p:nvSpPr>
          <p:cNvPr id="3" name="مستطيل 2"/>
          <p:cNvSpPr/>
          <p:nvPr/>
        </p:nvSpPr>
        <p:spPr>
          <a:xfrm>
            <a:off x="539552" y="260648"/>
            <a:ext cx="8280920" cy="646331"/>
          </a:xfrm>
          <a:prstGeom prst="rect">
            <a:avLst/>
          </a:prstGeom>
        </p:spPr>
        <p:txBody>
          <a:bodyPr wrap="square">
            <a:spAutoFit/>
          </a:bodyPr>
          <a:lstStyle/>
          <a:p>
            <a:pPr lvl="0" fontAlgn="base">
              <a:spcBef>
                <a:spcPct val="0"/>
              </a:spcBef>
              <a:spcAft>
                <a:spcPct val="0"/>
              </a:spcAft>
            </a:pPr>
            <a:r>
              <a:rPr lang="ar-SA" sz="3600" b="1" dirty="0" smtClean="0">
                <a:solidFill>
                  <a:schemeClr val="accent6"/>
                </a:solidFill>
                <a:effectLst>
                  <a:glow rad="101600">
                    <a:schemeClr val="tx1">
                      <a:alpha val="60000"/>
                    </a:schemeClr>
                  </a:glow>
                </a:effectLst>
                <a:latin typeface="Arial" pitchFamily="34" charset="0"/>
                <a:ea typeface="Calibri" pitchFamily="34" charset="0"/>
                <a:cs typeface="AL-Mateen" pitchFamily="2" charset="-78"/>
              </a:rPr>
              <a:t>كيف نعيش تحت ظل هذه الآية فنعرف منها كيف ننجو من الفتن</a:t>
            </a:r>
            <a:endParaRPr lang="en-US" sz="3600" dirty="0" smtClean="0">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84993"/>
                                        </p:tgtEl>
                                        <p:attrNameLst>
                                          <p:attrName>style.visibility</p:attrName>
                                        </p:attrNameLst>
                                      </p:cBhvr>
                                      <p:to>
                                        <p:strVal val="visible"/>
                                      </p:to>
                                    </p:set>
                                    <p:anim calcmode="lin" valueType="num">
                                      <p:cBhvr>
                                        <p:cTn id="19" dur="500" decel="50000" fill="hold">
                                          <p:stCondLst>
                                            <p:cond delay="0"/>
                                          </p:stCondLst>
                                        </p:cTn>
                                        <p:tgtEl>
                                          <p:spTgt spid="84993"/>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84993"/>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84993"/>
                                        </p:tgtEl>
                                        <p:attrNameLst>
                                          <p:attrName>ppt_w</p:attrName>
                                        </p:attrNameLst>
                                      </p:cBhvr>
                                      <p:tavLst>
                                        <p:tav tm="0">
                                          <p:val>
                                            <p:strVal val="#ppt_w*.05"/>
                                          </p:val>
                                        </p:tav>
                                        <p:tav tm="100000">
                                          <p:val>
                                            <p:strVal val="#ppt_w"/>
                                          </p:val>
                                        </p:tav>
                                      </p:tavLst>
                                    </p:anim>
                                    <p:anim calcmode="lin" valueType="num">
                                      <p:cBhvr>
                                        <p:cTn id="22" dur="1000" fill="hold"/>
                                        <p:tgtEl>
                                          <p:spTgt spid="84993"/>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84993"/>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84993"/>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84993"/>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849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3" grpId="0"/>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90113" name="Rectangle 1"/>
          <p:cNvSpPr>
            <a:spLocks noChangeArrowheads="1"/>
          </p:cNvSpPr>
          <p:nvPr/>
        </p:nvSpPr>
        <p:spPr bwMode="auto">
          <a:xfrm>
            <a:off x="4860032" y="404664"/>
            <a:ext cx="428396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bg1">
                    <a:lumMod val="85000"/>
                  </a:schemeClr>
                </a:solidFill>
                <a:effectLst/>
                <a:latin typeface="Arial" pitchFamily="34" charset="0"/>
                <a:ea typeface="Times New Roman" pitchFamily="18" charset="0"/>
                <a:cs typeface="PT Bold Mirror" pitchFamily="2" charset="-78"/>
              </a:rPr>
              <a:t> </a:t>
            </a:r>
            <a:r>
              <a:rPr kumimoji="0" lang="ar-SA" sz="36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الاستعانة بالله والتوكل عليه والتضرع له بالدعاء سبب للنجاة من الفتن, وضعف الاستعانة والتوكل عليه سبب للفتنة لقوله تعالى:</a:t>
            </a:r>
            <a:endParaRPr kumimoji="0" lang="en-US" sz="3600" b="0" i="0" u="none" strike="noStrike" cap="none" normalizeH="0" baseline="0" dirty="0" smtClean="0">
              <a:ln>
                <a:noFill/>
              </a:ln>
              <a:solidFill>
                <a:schemeClr val="bg1">
                  <a:lumMod val="85000"/>
                </a:schemeClr>
              </a:solidFill>
              <a:effectLst/>
              <a:latin typeface="Arial" pitchFamily="34" charset="0"/>
              <a:cs typeface="AL-Mateen"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36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فَقَالُوا۟ عَلَى ٱللَّهِ تَوَكَّلْنَا رَبَّنَا لَا تَجْعَلْنَا فِتْنَةًۭ لِّلْقَوْمِ ٱلظَّـٰلِمِينَ</a:t>
            </a:r>
            <a:r>
              <a:rPr kumimoji="0" lang="ar-SA" sz="36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 يونس/85</a:t>
            </a:r>
            <a:endParaRPr kumimoji="0" lang="ar-SA" sz="36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3425" name="Rectangle 1"/>
          <p:cNvSpPr>
            <a:spLocks noChangeArrowheads="1"/>
          </p:cNvSpPr>
          <p:nvPr/>
        </p:nvSpPr>
        <p:spPr bwMode="auto">
          <a:xfrm>
            <a:off x="4716016" y="476672"/>
            <a:ext cx="421196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"فقالوا" أي قوم موسى مجيبين له "على الله توكلنا" ثم دعوا الله مخلصين فقالوا: "ربنا لا تجعلنا فتنة" أي موضع فتنة "للقوم الظالمين" والمعنى: لا تسلطهم علينا فيعذبونا حتى يفتنونا عن ديننا ولا تجعلنا فتنة لهم يفتنون بنا غيرنا فيقولون لهم: لو كان هؤلاء على حق لما سلطنا عليهم وعذبناهم، وعلى المعنى الأول تكون الفتنة بمعنى المفتون.</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الشوكاني</a:t>
            </a:r>
            <a:endParaRPr kumimoji="0" lang="ar-SA"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3425"/>
                                        </p:tgtEl>
                                        <p:attrNameLst>
                                          <p:attrName>style.visibility</p:attrName>
                                        </p:attrNameLst>
                                      </p:cBhvr>
                                      <p:to>
                                        <p:strVal val="visible"/>
                                      </p:to>
                                    </p:set>
                                    <p:animScale>
                                      <p:cBhvr>
                                        <p:cTn id="7" dur="1000" decel="50000" fill="hold">
                                          <p:stCondLst>
                                            <p:cond delay="0"/>
                                          </p:stCondLst>
                                        </p:cTn>
                                        <p:tgtEl>
                                          <p:spTgt spid="1034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3425"/>
                                        </p:tgtEl>
                                        <p:attrNameLst>
                                          <p:attrName>ppt_x</p:attrName>
                                          <p:attrName>ppt_y</p:attrName>
                                        </p:attrNameLst>
                                      </p:cBhvr>
                                    </p:animMotion>
                                    <p:animEffect transition="in" filter="fade">
                                      <p:cBhvr>
                                        <p:cTn id="9" dur="1000"/>
                                        <p:tgtEl>
                                          <p:spTgt spid="1034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755576" y="260648"/>
            <a:ext cx="806489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ــ فأين نحن من جهاد الكافرين لنصرة دين الله جل جلاله ؟؟!! حق على الله جل وعلا أن يوقعنا في أعظم الفتن</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فهو ”الحق" وقوله حق ــ</a:t>
            </a:r>
            <a:endParaRPr kumimoji="0" lang="ar-SA"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
        <p:nvSpPr>
          <p:cNvPr id="27650" name="Rectangle 2"/>
          <p:cNvSpPr>
            <a:spLocks noChangeArrowheads="1"/>
          </p:cNvSpPr>
          <p:nvPr/>
        </p:nvSpPr>
        <p:spPr bwMode="auto">
          <a:xfrm>
            <a:off x="4716016" y="1844824"/>
            <a:ext cx="421196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قوله: </a:t>
            </a:r>
            <a:r>
              <a:rPr kumimoji="0" lang="ar-SA" sz="32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"وقاتلوهم حتى لا تكون فتنة" </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فيه الأمر بمقاتلة المشركين إلى غاية هي أن لا تكون فتنة وأن يكون الدين لله، وهو الدخول في الإسلام، والخروج عن سائر الأديان المخالفة له، فمن دخل في الإسلام وأقلع عن الشرك لم يحل قتاله، قيل: المراد بالفتنة هنا الشرك، والظاهر أنها الفتنة في الدين...</a:t>
            </a:r>
            <a:r>
              <a:rPr kumimoji="0" lang="ar-SA" sz="32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a:t>
            </a:r>
            <a:endParaRPr kumimoji="0" lang="en-US" sz="32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7649"/>
                                        </p:tgtEl>
                                        <p:attrNameLst>
                                          <p:attrName>style.visibility</p:attrName>
                                        </p:attrNameLst>
                                      </p:cBhvr>
                                      <p:to>
                                        <p:strVal val="visible"/>
                                      </p:to>
                                    </p:set>
                                    <p:anim calcmode="lin" valueType="num">
                                      <p:cBhvr>
                                        <p:cTn id="7" dur="1000" fill="hold"/>
                                        <p:tgtEl>
                                          <p:spTgt spid="27649"/>
                                        </p:tgtEl>
                                        <p:attrNameLst>
                                          <p:attrName>ppt_x</p:attrName>
                                        </p:attrNameLst>
                                      </p:cBhvr>
                                      <p:tavLst>
                                        <p:tav tm="0">
                                          <p:val>
                                            <p:strVal val="#ppt_x-.2"/>
                                          </p:val>
                                        </p:tav>
                                        <p:tav tm="100000">
                                          <p:val>
                                            <p:strVal val="#ppt_x"/>
                                          </p:val>
                                        </p:tav>
                                      </p:tavLst>
                                    </p:anim>
                                    <p:anim calcmode="lin" valueType="num">
                                      <p:cBhvr>
                                        <p:cTn id="8" dur="1000" fill="hold"/>
                                        <p:tgtEl>
                                          <p:spTgt spid="27649"/>
                                        </p:tgtEl>
                                        <p:attrNameLst>
                                          <p:attrName>ppt_y</p:attrName>
                                        </p:attrNameLst>
                                      </p:cBhvr>
                                      <p:tavLst>
                                        <p:tav tm="0">
                                          <p:val>
                                            <p:strVal val="#ppt_y"/>
                                          </p:val>
                                        </p:tav>
                                        <p:tav tm="100000">
                                          <p:val>
                                            <p:strVal val="#ppt_y"/>
                                          </p:val>
                                        </p:tav>
                                      </p:tavLst>
                                    </p:anim>
                                    <p:animEffect transition="in" filter="wipe(right)" prLst="gradientSize: 0.1">
                                      <p:cBhvr>
                                        <p:cTn id="9" dur="1000"/>
                                        <p:tgtEl>
                                          <p:spTgt spid="27649"/>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27650"/>
                                        </p:tgtEl>
                                        <p:attrNameLst>
                                          <p:attrName>style.visibility</p:attrName>
                                        </p:attrNameLst>
                                      </p:cBhvr>
                                      <p:to>
                                        <p:strVal val="visible"/>
                                      </p:to>
                                    </p:set>
                                    <p:anim calcmode="lin" valueType="num">
                                      <p:cBhvr>
                                        <p:cTn id="14" dur="1000" fill="hold"/>
                                        <p:tgtEl>
                                          <p:spTgt spid="27650"/>
                                        </p:tgtEl>
                                        <p:attrNameLst>
                                          <p:attrName>ppt_x</p:attrName>
                                        </p:attrNameLst>
                                      </p:cBhvr>
                                      <p:tavLst>
                                        <p:tav tm="0">
                                          <p:val>
                                            <p:strVal val="#ppt_x-.2"/>
                                          </p:val>
                                        </p:tav>
                                        <p:tav tm="100000">
                                          <p:val>
                                            <p:strVal val="#ppt_x"/>
                                          </p:val>
                                        </p:tav>
                                      </p:tavLst>
                                    </p:anim>
                                    <p:anim calcmode="lin" valueType="num">
                                      <p:cBhvr>
                                        <p:cTn id="15" dur="1000" fill="hold"/>
                                        <p:tgtEl>
                                          <p:spTgt spid="27650"/>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p:bldP spid="27650" grpId="0"/>
    </p:bldLst>
  </p:timing>
</p:sld>
</file>

<file path=ppt/slides/slide8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2401" name="Rectangle 1"/>
          <p:cNvSpPr>
            <a:spLocks noChangeArrowheads="1"/>
          </p:cNvSpPr>
          <p:nvPr/>
        </p:nvSpPr>
        <p:spPr bwMode="auto">
          <a:xfrm>
            <a:off x="4283968" y="260648"/>
            <a:ext cx="486003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ــ ولتنظر قلوبنا لعظمة هذا التوكل وأين نحن منه </a:t>
            </a:r>
            <a:endPar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 ((فَقَالُوا عَلَى اللَّهِ تَوَكَّلْنَا)) أي أسلمنا أمورنا إليه ورضينا بقضائه وقدره , وانتهينا إلى أمره, </a:t>
            </a: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((رَبَّنَا لَا تَجْعَلْنَا فِتْنَةً لِلْقَوْمِ الظَّالِمِينَ)) </a:t>
            </a: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أي </a:t>
            </a: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لا تنصرهم علينا , فيكون ذلك فتنة لنا عن </a:t>
            </a: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الدين , أو لا تمتحنا بأن تعذبنا على أيديهم,</a:t>
            </a: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 وقال مجاهد : المعنى لا تهلكنا بأيدي أعدائنا </a:t>
            </a: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ولا تعذبنا بعذاب من عندك , فيقول أعداؤنا </a:t>
            </a: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لو كانوا على حق لم نسلط عليهم ; فيفتنوا .</a:t>
            </a:r>
            <a:b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br>
            <a:endParaRPr kumimoji="0" lang="ar-SA"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2401"/>
                                        </p:tgtEl>
                                        <p:attrNameLst>
                                          <p:attrName>style.visibility</p:attrName>
                                        </p:attrNameLst>
                                      </p:cBhvr>
                                      <p:to>
                                        <p:strVal val="visible"/>
                                      </p:to>
                                    </p:set>
                                    <p:animEffect transition="in" filter="slide(fromBottom)">
                                      <p:cBhvr>
                                        <p:cTn id="7" dur="2000"/>
                                        <p:tgtEl>
                                          <p:spTgt spid="1024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1" grpId="0"/>
    </p:bldLst>
  </p:timing>
</p:sld>
</file>

<file path=ppt/slides/slide8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3" name="مستطيل 2"/>
          <p:cNvSpPr/>
          <p:nvPr/>
        </p:nvSpPr>
        <p:spPr>
          <a:xfrm>
            <a:off x="4644008" y="908720"/>
            <a:ext cx="4283968" cy="3970318"/>
          </a:xfrm>
          <a:prstGeom prst="rect">
            <a:avLst/>
          </a:prstGeom>
        </p:spPr>
        <p:txBody>
          <a:bodyPr wrap="square">
            <a:spAutoFit/>
          </a:bodyPr>
          <a:lstStyle/>
          <a:p>
            <a:pPr lvl="0" fontAlgn="base">
              <a:spcBef>
                <a:spcPct val="0"/>
              </a:spcBef>
              <a:spcAft>
                <a:spcPct val="0"/>
              </a:spcAft>
            </a:pPr>
            <a:r>
              <a:rPr lang="ar-SA" sz="28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(على الله توكلنا) </a:t>
            </a:r>
            <a:r>
              <a:rPr lang="ar-SA" sz="2800" b="1" dirty="0" smtClean="0">
                <a:solidFill>
                  <a:schemeClr val="bg1">
                    <a:lumMod val="85000"/>
                  </a:schemeClr>
                </a:solidFill>
                <a:latin typeface="Calibri" pitchFamily="34" charset="0"/>
                <a:ea typeface="Times New Roman" pitchFamily="18" charset="0"/>
                <a:cs typeface="AL-Mateen" pitchFamily="2" charset="-78"/>
              </a:rPr>
              <a:t>، أي به وثقنا، وإليه فوَّضنا أمرنا.    الطبري</a:t>
            </a:r>
            <a:endParaRPr lang="en-US" sz="2800" dirty="0" smtClean="0">
              <a:solidFill>
                <a:schemeClr val="bg1">
                  <a:lumMod val="85000"/>
                </a:schemeClr>
              </a:solidFill>
              <a:latin typeface="Arial" pitchFamily="34" charset="0"/>
              <a:ea typeface="Times New Roman" pitchFamily="18" charset="0"/>
              <a:cs typeface="AL-Mateen" pitchFamily="2" charset="-78"/>
            </a:endParaRPr>
          </a:p>
          <a:p>
            <a:pPr lvl="0" eaLnBrk="0" fontAlgn="base" hangingPunct="0">
              <a:spcBef>
                <a:spcPct val="0"/>
              </a:spcBef>
              <a:spcAft>
                <a:spcPct val="0"/>
              </a:spcAft>
            </a:pPr>
            <a:r>
              <a:rPr lang="ar-SA" sz="2800" b="1" dirty="0" smtClean="0">
                <a:solidFill>
                  <a:schemeClr val="bg1">
                    <a:lumMod val="85000"/>
                  </a:schemeClr>
                </a:solidFill>
                <a:latin typeface="Calibri" pitchFamily="34" charset="0"/>
                <a:ea typeface="Times New Roman" pitchFamily="18" charset="0"/>
                <a:cs typeface="AL-Mateen" pitchFamily="2" charset="-78"/>
              </a:rPr>
              <a:t>ــ ولأنهم كانوا مؤمنين مخلصين موحدين , عبدوا الله جل جلاله حق عبادته واستعانوا به لإحسان عبادتهم فاستجاب دعاءهم ــ</a:t>
            </a:r>
            <a:r>
              <a:rPr lang="ar-SA" sz="2800" b="1" dirty="0" smtClean="0">
                <a:solidFill>
                  <a:schemeClr val="bg1">
                    <a:lumMod val="85000"/>
                  </a:schemeClr>
                </a:solidFill>
                <a:latin typeface="Arial" pitchFamily="34" charset="0"/>
                <a:ea typeface="Times New Roman" pitchFamily="18" charset="0"/>
                <a:cs typeface="AL-Mateen" pitchFamily="2" charset="-78"/>
              </a:rPr>
              <a:t>وقال أبو مجلز وأبو الضحى : يعني لا تظهرهم علينا فيروا أنهم خير منا فيزدادوا طغيانا</a:t>
            </a:r>
            <a:r>
              <a:rPr lang="ar-SA" sz="2800" b="1" dirty="0" smtClean="0">
                <a:solidFill>
                  <a:schemeClr val="bg1">
                    <a:lumMod val="85000"/>
                  </a:schemeClr>
                </a:solidFill>
                <a:effectLst>
                  <a:glow rad="101600">
                    <a:schemeClr val="tx1">
                      <a:alpha val="60000"/>
                    </a:schemeClr>
                  </a:glow>
                </a:effectLst>
                <a:latin typeface="Arial" pitchFamily="34" charset="0"/>
                <a:ea typeface="Times New Roman" pitchFamily="18" charset="0"/>
                <a:cs typeface="AL-Mateen" pitchFamily="2" charset="-78"/>
              </a:rPr>
              <a:t>,</a:t>
            </a:r>
            <a:r>
              <a:rPr lang="ar-SA" sz="2800" b="1" dirty="0" smtClean="0">
                <a:effectLst>
                  <a:glow rad="101600">
                    <a:schemeClr val="tx1">
                      <a:alpha val="60000"/>
                    </a:schemeClr>
                  </a:glow>
                </a:effectLst>
                <a:latin typeface="Arial" pitchFamily="34" charset="0"/>
                <a:ea typeface="Times New Roman" pitchFamily="18" charset="0"/>
                <a:cs typeface="AL-Mateen" pitchFamily="2" charset="-78"/>
              </a:rPr>
              <a:t>       </a:t>
            </a:r>
            <a:r>
              <a:rPr lang="ar-SA" sz="28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 القرطبي        </a:t>
            </a:r>
            <a:r>
              <a:rPr lang="ar-SA" sz="2800" b="1" dirty="0" smtClean="0">
                <a:solidFill>
                  <a:schemeClr val="accent6"/>
                </a:solidFill>
                <a:latin typeface="Arial" pitchFamily="34" charset="0"/>
                <a:ea typeface="Times New Roman" pitchFamily="18" charset="0"/>
                <a:cs typeface="AL-Mateen" pitchFamily="2" charset="-78"/>
              </a:rPr>
              <a:t>                                                                                            </a:t>
            </a:r>
            <a:endParaRPr lang="ar-SA" sz="2800" dirty="0" smtClean="0">
              <a:solidFill>
                <a:schemeClr val="accent6"/>
              </a:solidFill>
              <a:latin typeface="Arial" pitchFamily="34" charset="0"/>
              <a:cs typeface="AL-Mateen" pitchFamily="2" charset="-78"/>
            </a:endParaRPr>
          </a:p>
          <a:p>
            <a:pPr lvl="0" eaLnBrk="0" fontAlgn="base" hangingPunct="0">
              <a:spcBef>
                <a:spcPct val="0"/>
              </a:spcBef>
              <a:spcAft>
                <a:spcPct val="0"/>
              </a:spcAft>
            </a:pPr>
            <a:endParaRPr lang="en-US" sz="2800" dirty="0" smtClean="0">
              <a:latin typeface="Arial" pitchFamily="34" charset="0"/>
              <a:ea typeface="Times New Roman" pitchFamily="18" charset="0"/>
              <a:cs typeface="AL-Mateen" pitchFamily="2" charset="-78"/>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1377" name="Rectangle 1"/>
          <p:cNvSpPr>
            <a:spLocks noChangeArrowheads="1"/>
          </p:cNvSpPr>
          <p:nvPr/>
        </p:nvSpPr>
        <p:spPr bwMode="auto">
          <a:xfrm>
            <a:off x="4572000" y="620688"/>
            <a:ext cx="4572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1.التنديد بالعلو في الأرض والإِسراف في الشر والفساد وبأهلهما.</a:t>
            </a:r>
            <a:endParaRPr kumimoji="0" lang="en-US" sz="28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2.وجوب التوكل على الله تعالى لتحمل عبء الدعوة إلى الله تعالى والقيام بطاعته.</a:t>
            </a:r>
            <a:endParaRPr kumimoji="0" lang="en-US" sz="28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3.مشروعية الدعاء والتوسل إلى الله تعالى بأسمائه وصفاته.</a:t>
            </a:r>
            <a:endParaRPr kumimoji="0" lang="en-US" sz="28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4.اتخاذ المساجد في المنازل للصلاة فيها عند الخوف.</a:t>
            </a:r>
            <a:endParaRPr kumimoji="0" lang="en-US" sz="28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5.وجوب إقام الصلاة.   </a:t>
            </a:r>
            <a:r>
              <a:rPr kumimoji="0" lang="ar-SA" sz="2800" b="1" i="0" u="none" strike="noStrike" cap="none" normalizeH="0" baseline="0" dirty="0" smtClean="0">
                <a:ln>
                  <a:noFill/>
                </a:ln>
                <a:solidFill>
                  <a:schemeClr val="accent6"/>
                </a:solidFill>
                <a:effectLst/>
                <a:latin typeface="Arial" pitchFamily="34" charset="0"/>
                <a:ea typeface="Times New Roman" pitchFamily="18" charset="0"/>
                <a:cs typeface="AL-Mateen" pitchFamily="2" charset="-78"/>
              </a:rPr>
              <a:t> </a:t>
            </a:r>
            <a:r>
              <a:rPr kumimoji="0" lang="ar-SA" sz="28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الجزائري</a:t>
            </a:r>
            <a:endParaRPr kumimoji="0" lang="ar-SA"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
        <p:nvSpPr>
          <p:cNvPr id="4" name="مستطيل 3"/>
          <p:cNvSpPr/>
          <p:nvPr/>
        </p:nvSpPr>
        <p:spPr>
          <a:xfrm>
            <a:off x="899592" y="2492896"/>
            <a:ext cx="3312368" cy="1569660"/>
          </a:xfrm>
          <a:prstGeom prst="rect">
            <a:avLst/>
          </a:prstGeom>
        </p:spPr>
        <p:txBody>
          <a:bodyPr wrap="square">
            <a:spAutoFit/>
          </a:bodyPr>
          <a:lstStyle/>
          <a:p>
            <a:pPr lvl="0" algn="ctr" eaLnBrk="0" fontAlgn="base" hangingPunct="0">
              <a:spcBef>
                <a:spcPct val="0"/>
              </a:spcBef>
              <a:spcAft>
                <a:spcPct val="0"/>
              </a:spcAft>
            </a:pPr>
            <a:r>
              <a:rPr lang="ar-SA" sz="32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كيف نعيش تحت ظل هذه الآية فنعرف منها كيف ننجو من الفتن</a:t>
            </a:r>
            <a:endParaRPr lang="en-US" sz="3200"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01377"/>
                                        </p:tgtEl>
                                        <p:attrNameLst>
                                          <p:attrName>style.visibility</p:attrName>
                                        </p:attrNameLst>
                                      </p:cBhvr>
                                      <p:to>
                                        <p:strVal val="visible"/>
                                      </p:to>
                                    </p:set>
                                    <p:anim calcmode="lin" valueType="num">
                                      <p:cBhvr>
                                        <p:cTn id="18" dur="1000" fill="hold"/>
                                        <p:tgtEl>
                                          <p:spTgt spid="101377"/>
                                        </p:tgtEl>
                                        <p:attrNameLst>
                                          <p:attrName>ppt_w</p:attrName>
                                        </p:attrNameLst>
                                      </p:cBhvr>
                                      <p:tavLst>
                                        <p:tav tm="0">
                                          <p:val>
                                            <p:fltVal val="0"/>
                                          </p:val>
                                        </p:tav>
                                        <p:tav tm="100000">
                                          <p:val>
                                            <p:strVal val="#ppt_w"/>
                                          </p:val>
                                        </p:tav>
                                      </p:tavLst>
                                    </p:anim>
                                    <p:anim calcmode="lin" valueType="num">
                                      <p:cBhvr>
                                        <p:cTn id="19" dur="1000" fill="hold"/>
                                        <p:tgtEl>
                                          <p:spTgt spid="1013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7" grpId="0"/>
      <p:bldP spid="4" grpId="0"/>
    </p:bldLst>
  </p:timing>
</p:sld>
</file>

<file path=ppt/slides/slide8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0353" name="Rectangle 1"/>
          <p:cNvSpPr>
            <a:spLocks noChangeArrowheads="1"/>
          </p:cNvSpPr>
          <p:nvPr/>
        </p:nvSpPr>
        <p:spPr bwMode="auto">
          <a:xfrm>
            <a:off x="4499992" y="0"/>
            <a:ext cx="4644008"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قوله تعالى:</a:t>
            </a:r>
            <a:endParaRPr kumimoji="0" lang="en-US" sz="3200" b="0"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(يَـٰٓأَيُّهَا ٱلَّذِينَ ءَامَنُوا۟ ٱسْتَعِينُوا۟ بِٱلصَّبْرِ وَٱلصَّلَوٰةِ ۚ إِنَّ ٱللَّهَ مَعَ ٱلصَّـٰبِرِينَ* وَلَا تَقُولُوا۟ لِمَن يُقْتَلُ فِى سَبِيلِ ٱللَّهِ أَمْوَ‌ٰتٌۢ ۚ بَلْ أَحْيَآءٌۭ وَلَـٰكِن لَّا تَشْعُرُونَ* وَلَنَبْلُوَنَّكُم بِشَىْءٍۢ مِّنَ ٱلْخَوْفِ وَٱلْجُوعِ وَنَقْصٍۢ مِّنَ ٱلْأَمْوَ‌ٰلِ وَٱلْأَنفُسِ وَٱلثَّمَرَ‌ٰتِ ۗ وَبَشِّرِ ٱلصَّـٰبِرِينَ*  </a:t>
            </a:r>
            <a:r>
              <a:rPr kumimoji="0" lang="ar-SA" sz="32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ٱلَّذِينَ إِذَآ أَصَـٰبَتْهُم مُّصِيبَةٌۭ قَالُوٓا۟ إِنَّا لِلَّهِ وَإِنَّآ إِلَيْهِ رَ‌ٰجِعُونَ) </a:t>
            </a: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البقرة 153 إلى 156</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
        <p:nvSpPr>
          <p:cNvPr id="3" name="مستطيل 2"/>
          <p:cNvSpPr/>
          <p:nvPr/>
        </p:nvSpPr>
        <p:spPr>
          <a:xfrm>
            <a:off x="1115616" y="2708920"/>
            <a:ext cx="3006080" cy="1384995"/>
          </a:xfrm>
          <a:prstGeom prst="rect">
            <a:avLst/>
          </a:prstGeom>
        </p:spPr>
        <p:txBody>
          <a:bodyPr wrap="square">
            <a:spAutoFit/>
          </a:bodyPr>
          <a:lstStyle/>
          <a:p>
            <a:pPr algn="ctr"/>
            <a:r>
              <a:rPr lang="ar-SA" sz="28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وللنجــــــــاة من الفتن بعبادة الاستعانة ذكر الله جل وعلا آيات كثيرة منها </a:t>
            </a:r>
            <a:endParaRPr lang="ar-SA" sz="2800" dirty="0">
              <a:solidFill>
                <a:schemeClr val="accent6"/>
              </a:solidFill>
              <a:effectLst>
                <a:glow rad="101600">
                  <a:schemeClr val="tx1">
                    <a:alpha val="60000"/>
                  </a:schemeClr>
                </a:glow>
              </a:effectLst>
              <a:cs typeface="AL-Mateen" pitchFamily="2" charset="-78"/>
            </a:endParaRPr>
          </a:p>
        </p:txBody>
      </p:sp>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00353"/>
                                        </p:tgtEl>
                                        <p:attrNameLst>
                                          <p:attrName>style.visibility</p:attrName>
                                        </p:attrNameLst>
                                      </p:cBhvr>
                                      <p:to>
                                        <p:strVal val="visible"/>
                                      </p:to>
                                    </p:set>
                                    <p:anim calcmode="lin" valueType="num">
                                      <p:cBhvr>
                                        <p:cTn id="18" dur="1000" fill="hold"/>
                                        <p:tgtEl>
                                          <p:spTgt spid="100353"/>
                                        </p:tgtEl>
                                        <p:attrNameLst>
                                          <p:attrName>ppt_w</p:attrName>
                                        </p:attrNameLst>
                                      </p:cBhvr>
                                      <p:tavLst>
                                        <p:tav tm="0">
                                          <p:val>
                                            <p:fltVal val="0"/>
                                          </p:val>
                                        </p:tav>
                                        <p:tav tm="100000">
                                          <p:val>
                                            <p:strVal val="#ppt_w"/>
                                          </p:val>
                                        </p:tav>
                                      </p:tavLst>
                                    </p:anim>
                                    <p:anim calcmode="lin" valueType="num">
                                      <p:cBhvr>
                                        <p:cTn id="19" dur="1000" fill="hold"/>
                                        <p:tgtEl>
                                          <p:spTgt spid="1003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3" grpId="0"/>
      <p:bldP spid="3" grpId="0"/>
    </p:bldLst>
  </p:timing>
</p:sld>
</file>

<file path=ppt/slides/slide8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99329" name="Rectangle 1"/>
          <p:cNvSpPr>
            <a:spLocks noChangeArrowheads="1"/>
          </p:cNvSpPr>
          <p:nvPr/>
        </p:nvSpPr>
        <p:spPr bwMode="auto">
          <a:xfrm>
            <a:off x="4788024" y="0"/>
            <a:ext cx="413995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يا أيها المؤمنون اطلبوا العون من الله في كل أموركم: بالصبر على النوائب والمصائب, وترك المعاصي والذنوب, والصبر على الطاعات والقربات, والصلاة التي تطمئن بها النفس, وتنهى عن الفحشاء والمنكر. إن الله مع الصابرين بعونه وتوفيقه وتسديده. وفي الآية: إثبات معيَّة الله الخاصة بالمؤمنين, المقتضية لما سلف ذكره; أما المعية العامة, المقتضية للعلم والإحاطة فهي لجميع الخلق. </a:t>
            </a:r>
            <a:r>
              <a:rPr kumimoji="0" lang="ar-SA" sz="2800" b="1" i="0" u="none" strike="noStrike" cap="none" normalizeH="0" baseline="0" dirty="0" smtClean="0">
                <a:ln>
                  <a:noFill/>
                </a:ln>
                <a:solidFill>
                  <a:schemeClr val="tx1"/>
                </a:solidFill>
                <a:effectLst/>
                <a:latin typeface="Calibri" pitchFamily="34" charset="0"/>
                <a:ea typeface="Times New Roman" pitchFamily="18" charset="0"/>
                <a:cs typeface="AL-Mateen" pitchFamily="2" charset="-78"/>
              </a:rPr>
              <a:t>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التفسير الميسر</a:t>
            </a:r>
            <a:endParaRPr kumimoji="0" lang="ar-SA"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99329">
                                            <p:txEl>
                                              <p:pRg st="0" end="0"/>
                                            </p:txEl>
                                          </p:spTgt>
                                        </p:tgtEl>
                                        <p:attrNameLst>
                                          <p:attrName>style.visibility</p:attrName>
                                        </p:attrNameLst>
                                      </p:cBhvr>
                                      <p:to>
                                        <p:strVal val="visible"/>
                                      </p:to>
                                    </p:set>
                                    <p:animEffect transition="in" filter="slide(fromBottom)">
                                      <p:cBhvr>
                                        <p:cTn id="7" dur="1000"/>
                                        <p:tgtEl>
                                          <p:spTgt spid="993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98305" name="Rectangle 1"/>
          <p:cNvSpPr>
            <a:spLocks noChangeArrowheads="1"/>
          </p:cNvSpPr>
          <p:nvPr/>
        </p:nvSpPr>
        <p:spPr bwMode="auto">
          <a:xfrm>
            <a:off x="4716016" y="260648"/>
            <a:ext cx="44279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وهذه الآية توضح المعنى؛ قوله تعالى :((الَّذِينَ قَالَ لَهُمُ النَّاسُ إِنَّ النَّاسَ قَدْ جَمَعُواْ لَكُمْ فَاخْشَوْهُمْ فَزَادَهُمْ إِيمَاناً وَقَالُواْ حَسْبُنَا اللّهُ وَنِعْمَ الْوَكِيلُ * فَانقَلَبُواْ بِنِعْمَةٍ مِّنَ اللّهِ وَفَضْلٍ لَّمْ يَمْسَسْهُمْ سُوءٌ وَاتَّبَعُواْ رِضْوَانَ اللّهِ وَاللّهُ ذُو فَضْلٍ عَظِيمٍ))</a:t>
            </a:r>
            <a:r>
              <a:rPr kumimoji="0" lang="ar-SA" sz="3600" b="1" i="0" u="none" strike="noStrike" cap="none" normalizeH="0" baseline="0" dirty="0" smtClean="0">
                <a:ln>
                  <a:noFill/>
                </a:ln>
                <a:effectLst/>
                <a:latin typeface="Calibri" pitchFamily="34" charset="0"/>
                <a:ea typeface="Calibri" pitchFamily="34" charset="0"/>
                <a:cs typeface="AL-Mateen" pitchFamily="2" charset="-78"/>
              </a:rPr>
              <a:t> </a:t>
            </a:r>
            <a:r>
              <a:rPr kumimoji="0" lang="ar-SA" sz="36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آل عمران 173 – 174</a:t>
            </a:r>
            <a:endParaRPr kumimoji="0" lang="ar-SA" sz="36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Calibri" pitchFamily="34" charset="0"/>
              <a:cs typeface="AL-Mateen" pitchFamily="2" charset="-78"/>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98305" name="Rectangle 1"/>
          <p:cNvSpPr>
            <a:spLocks noChangeArrowheads="1"/>
          </p:cNvSpPr>
          <p:nvPr/>
        </p:nvSpPr>
        <p:spPr bwMode="auto">
          <a:xfrm>
            <a:off x="4716016" y="404664"/>
            <a:ext cx="4427984"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Calibri" pitchFamily="34" charset="0"/>
                <a:cs typeface="AL-Mateen" pitchFamily="2" charset="-78"/>
              </a:rPr>
              <a:t>قوله تعالى </a:t>
            </a:r>
            <a:r>
              <a:rPr kumimoji="0" lang="ar-SA" sz="24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 الذين قال لهم الناس إن الناس قد جمعوا لكم فاخشوهم فزادهم إيمانا » الآية أي الذين توعدهم الناس بالجموع وخوفوهم بكثرة الأعداء فما اكترثوا لذلك بل توكلوا على الله واستعانوا به « وقالوا حسبنا الله ونعم الوكيل » وقال البخاري عن ابن عباس « حسبنا الله ونعم الوكيل » قالها إبراهيم عليه السلام حين ألقي في النار وقالها محمد صلى الله عليه وسلم حين قال لهم الناس إن الناس قد جمعوا لكم فاخشوهم فزادهم إيمانا وقالوا حسبنا الله ونعم الوكيل .   </a:t>
            </a:r>
            <a:r>
              <a:rPr kumimoji="0" lang="ar-SA" sz="28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Calibri" pitchFamily="34" charset="0"/>
                <a:cs typeface="AL-Mateen" pitchFamily="2" charset="-78"/>
              </a:rPr>
              <a:t>ابن كثير</a:t>
            </a:r>
            <a:r>
              <a:rPr kumimoji="0" lang="ar-SA" sz="2800" b="1" i="0" u="none" strike="noStrike" cap="none" normalizeH="0" baseline="0" dirty="0" smtClean="0">
                <a:ln>
                  <a:noFill/>
                </a:ln>
                <a:effectLst/>
                <a:latin typeface="Arial" pitchFamily="34" charset="0"/>
                <a:ea typeface="Calibri" pitchFamily="34" charset="0"/>
                <a:cs typeface="AL-Mateen" pitchFamily="2" charset="-78"/>
              </a:rPr>
              <a:t/>
            </a:r>
            <a:br>
              <a:rPr kumimoji="0" lang="ar-SA" sz="2800" b="1" i="0" u="none" strike="noStrike" cap="none" normalizeH="0" baseline="0" dirty="0" smtClean="0">
                <a:ln>
                  <a:noFill/>
                </a:ln>
                <a:effectLst/>
                <a:latin typeface="Arial" pitchFamily="34" charset="0"/>
                <a:ea typeface="Calibri" pitchFamily="34" charset="0"/>
                <a:cs typeface="AL-Mateen" pitchFamily="2" charset="-78"/>
              </a:rPr>
            </a:br>
            <a:r>
              <a:rPr kumimoji="0" lang="ar-SA" sz="2800" b="1" i="0" u="none" strike="noStrike" cap="none" normalizeH="0" baseline="0" dirty="0" smtClean="0">
                <a:ln>
                  <a:noFill/>
                </a:ln>
                <a:effectLst/>
                <a:latin typeface="Arial" pitchFamily="34" charset="0"/>
                <a:ea typeface="Calibri" pitchFamily="34" charset="0"/>
                <a:cs typeface="AL-Mateen" pitchFamily="2" charset="-78"/>
              </a:rPr>
              <a:t/>
            </a:r>
            <a:br>
              <a:rPr kumimoji="0" lang="ar-SA" sz="2800" b="1" i="0" u="none" strike="noStrike" cap="none" normalizeH="0" baseline="0" dirty="0" smtClean="0">
                <a:ln>
                  <a:noFill/>
                </a:ln>
                <a:effectLst/>
                <a:latin typeface="Arial" pitchFamily="34" charset="0"/>
                <a:ea typeface="Calibri" pitchFamily="34" charset="0"/>
                <a:cs typeface="AL-Mateen" pitchFamily="2" charset="-78"/>
              </a:rPr>
            </a:br>
            <a:endParaRPr kumimoji="0" lang="ar-SA" sz="2800" b="0" i="0" u="none" strike="noStrike" cap="none" normalizeH="0" baseline="0" dirty="0" smtClean="0">
              <a:ln>
                <a:noFill/>
              </a:ln>
              <a:effectLst/>
              <a:latin typeface="Arial" pitchFamily="34" charset="0"/>
              <a:cs typeface="AL-Mateen" pitchFamily="2" charset="-78"/>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8305"/>
                                        </p:tgtEl>
                                        <p:attrNameLst>
                                          <p:attrName>style.visibility</p:attrName>
                                        </p:attrNameLst>
                                      </p:cBhvr>
                                      <p:to>
                                        <p:strVal val="visible"/>
                                      </p:to>
                                    </p:set>
                                    <p:anim calcmode="lin" valueType="num">
                                      <p:cBhvr>
                                        <p:cTn id="7" dur="1000" fill="hold"/>
                                        <p:tgtEl>
                                          <p:spTgt spid="98305"/>
                                        </p:tgtEl>
                                        <p:attrNameLst>
                                          <p:attrName>ppt_x</p:attrName>
                                        </p:attrNameLst>
                                      </p:cBhvr>
                                      <p:tavLst>
                                        <p:tav tm="0">
                                          <p:val>
                                            <p:strVal val="#ppt_x-.2"/>
                                          </p:val>
                                        </p:tav>
                                        <p:tav tm="100000">
                                          <p:val>
                                            <p:strVal val="#ppt_x"/>
                                          </p:val>
                                        </p:tav>
                                      </p:tavLst>
                                    </p:anim>
                                    <p:anim calcmode="lin" valueType="num">
                                      <p:cBhvr>
                                        <p:cTn id="8" dur="1000" fill="hold"/>
                                        <p:tgtEl>
                                          <p:spTgt spid="98305"/>
                                        </p:tgtEl>
                                        <p:attrNameLst>
                                          <p:attrName>ppt_y</p:attrName>
                                        </p:attrNameLst>
                                      </p:cBhvr>
                                      <p:tavLst>
                                        <p:tav tm="0">
                                          <p:val>
                                            <p:strVal val="#ppt_y"/>
                                          </p:val>
                                        </p:tav>
                                        <p:tav tm="100000">
                                          <p:val>
                                            <p:strVal val="#ppt_y"/>
                                          </p:val>
                                        </p:tav>
                                      </p:tavLst>
                                    </p:anim>
                                    <p:animEffect transition="in" filter="wipe(right)" prLst="gradientSize: 0.1">
                                      <p:cBhvr>
                                        <p:cTn id="9" dur="1000"/>
                                        <p:tgtEl>
                                          <p:spTgt spid="98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5" grpId="0"/>
    </p:bldLst>
  </p:timing>
</p:sld>
</file>

<file path=ppt/slides/slide8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7169" name="Rectangle 1"/>
          <p:cNvSpPr>
            <a:spLocks noChangeArrowheads="1"/>
          </p:cNvSpPr>
          <p:nvPr/>
        </p:nvSpPr>
        <p:spPr bwMode="auto">
          <a:xfrm>
            <a:off x="4932040" y="692696"/>
            <a:ext cx="421196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عن عوف بن مالك أنه حدثهم أن النبي صلى الله عليه وسلم قضى بين رجلين فقال المقضي عليه لما أدبر: حسبي الله ونعم الوكيل, فقال النبي صلى الله عليه وسلم "ردوا علي الرجل فقال ما قلت؟" قال قلت: حسبي الله ونعم الوكيل, فقال النبي صلى الله عليه وسلم: "إن الله يلوم على العجز ولكن عليك بالكيس فإذا غلبك أمر فقل حسبي الله ونعم الوكيل"</a:t>
            </a:r>
            <a:r>
              <a:rPr kumimoji="0" lang="ar-SA" sz="2800" b="1" i="0" u="none" strike="noStrike" cap="none" normalizeH="0" baseline="0" dirty="0" smtClean="0">
                <a:ln>
                  <a:noFill/>
                </a:ln>
                <a:effectLst/>
                <a:latin typeface="Calibri" pitchFamily="34" charset="0"/>
                <a:ea typeface="Calibri" pitchFamily="34" charset="0"/>
                <a:cs typeface="AL-Mateen" pitchFamily="2" charset="-78"/>
              </a:rPr>
              <a:t>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أبو داود والنسائي</a:t>
            </a:r>
            <a:endParaRPr kumimoji="0" lang="ar-SA"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145" name="Rectangle 1"/>
          <p:cNvSpPr>
            <a:spLocks noChangeArrowheads="1"/>
          </p:cNvSpPr>
          <p:nvPr/>
        </p:nvSpPr>
        <p:spPr bwMode="auto">
          <a:xfrm>
            <a:off x="4716016" y="1196172"/>
            <a:ext cx="4427984"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ولقد فتنا الذين من قبلهم" أي هذه سنة الله في عباده وأنه يختبر مؤمني هذه الأمة كما اختبر من قبلهم من الأمم كما جاء به القرآن في غير موضع من قصص الأنبياء وما وقع مع قومهم من المحن وما اختبر الله به أتباعهم ومن آمن بهم من تلك الأمور التي نزلت بهم "فليعلمن الله الذين صدقوا" في قولهم: آمنا "وليعلمن الكاذبين" منهم في ذلك</a:t>
            </a:r>
            <a:r>
              <a:rPr kumimoji="0" lang="ar-SA" sz="24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 </a:t>
            </a:r>
            <a:endParaRPr kumimoji="0" lang="ar-SA" sz="24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
        <p:nvSpPr>
          <p:cNvPr id="3" name="مستطيل 2"/>
          <p:cNvSpPr/>
          <p:nvPr/>
        </p:nvSpPr>
        <p:spPr>
          <a:xfrm>
            <a:off x="395536" y="0"/>
            <a:ext cx="8532440" cy="954107"/>
          </a:xfrm>
          <a:prstGeom prst="rect">
            <a:avLst/>
          </a:prstGeom>
        </p:spPr>
        <p:txBody>
          <a:bodyPr wrap="square">
            <a:spAutoFit/>
          </a:bodyPr>
          <a:lstStyle/>
          <a:p>
            <a:pPr lvl="0" algn="ctr" fontAlgn="base">
              <a:spcBef>
                <a:spcPct val="0"/>
              </a:spcBef>
              <a:spcAft>
                <a:spcPct val="0"/>
              </a:spcAft>
            </a:pPr>
            <a:r>
              <a:rPr lang="ar-SA" sz="28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ضعف الإيمان من أسباب الفتن لقوله تعالى :</a:t>
            </a:r>
            <a:endParaRPr lang="en-US" sz="2800" dirty="0" smtClean="0">
              <a:solidFill>
                <a:schemeClr val="accent6"/>
              </a:solidFill>
              <a:effectLst>
                <a:glow rad="101600">
                  <a:schemeClr val="tx1">
                    <a:alpha val="60000"/>
                  </a:schemeClr>
                </a:glow>
              </a:effectLst>
              <a:latin typeface="Arial" pitchFamily="34" charset="0"/>
              <a:cs typeface="AL-Mateen" pitchFamily="2" charset="-78"/>
            </a:endParaRPr>
          </a:p>
          <a:p>
            <a:pPr lvl="0" algn="ctr" eaLnBrk="0" fontAlgn="base" hangingPunct="0">
              <a:spcBef>
                <a:spcPct val="0"/>
              </a:spcBef>
              <a:spcAft>
                <a:spcPct val="0"/>
              </a:spcAft>
            </a:pPr>
            <a:r>
              <a:rPr lang="ar-SA" sz="28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lang="ar-SA" sz="2800" b="1" dirty="0" smtClean="0">
                <a:solidFill>
                  <a:schemeClr val="accent6"/>
                </a:solidFill>
                <a:effectLst>
                  <a:glow rad="101600">
                    <a:schemeClr val="tx1">
                      <a:alpha val="60000"/>
                    </a:schemeClr>
                  </a:glow>
                </a:effectLst>
                <a:latin typeface="Calibri" pitchFamily="34" charset="0"/>
                <a:ea typeface="Calibri" pitchFamily="34" charset="0"/>
                <a:cs typeface="AL-Mateen" pitchFamily="2" charset="-78"/>
              </a:rPr>
              <a:t>وَلَقَدْ فَتَنَّا ٱلَّذِينَ مِن قَبْلِهِمْ ۖ فَلَيَعْلَمَنَّ ٱللَّهُ ٱلَّذِينَ صَدَقُوا۟ وَلَيَعْلَمَنَّ ٱلْكَـٰذِبِينَ))</a:t>
            </a:r>
            <a:r>
              <a:rPr lang="ar-SA" sz="2800" dirty="0" smtClean="0">
                <a:solidFill>
                  <a:schemeClr val="accent6"/>
                </a:solidFill>
                <a:effectLst>
                  <a:glow rad="101600">
                    <a:schemeClr val="tx1">
                      <a:alpha val="60000"/>
                    </a:schemeClr>
                  </a:glow>
                </a:effectLst>
                <a:latin typeface="quran_font"/>
                <a:ea typeface="Calibri" pitchFamily="34" charset="0"/>
                <a:cs typeface="AL-Mateen" pitchFamily="2" charset="-78"/>
              </a:rPr>
              <a:t> </a:t>
            </a:r>
            <a:r>
              <a:rPr lang="ar-SA" sz="28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العنكبوت</a:t>
            </a:r>
            <a:r>
              <a:rPr lang="ar-SA" sz="900" b="1" dirty="0" smtClean="0">
                <a:solidFill>
                  <a:schemeClr val="accent6"/>
                </a:solidFill>
                <a:effectLst>
                  <a:glow rad="101600">
                    <a:schemeClr val="tx1">
                      <a:alpha val="60000"/>
                    </a:schemeClr>
                  </a:glow>
                </a:effectLst>
                <a:latin typeface="Calibri" pitchFamily="34" charset="0"/>
                <a:ea typeface="Times New Roman" pitchFamily="18" charset="0"/>
                <a:cs typeface="Arial" pitchFamily="34" charset="0"/>
              </a:rPr>
              <a:t>3</a:t>
            </a:r>
            <a:endParaRPr lang="en-US" sz="700" dirty="0" smtClean="0">
              <a:solidFill>
                <a:schemeClr val="accent6"/>
              </a:solidFill>
              <a:effectLst>
                <a:glow rad="101600">
                  <a:schemeClr val="tx1">
                    <a:alpha val="60000"/>
                  </a:schemeClr>
                </a:glo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6145" name="Rectangle 1"/>
          <p:cNvSpPr>
            <a:spLocks noChangeArrowheads="1"/>
          </p:cNvSpPr>
          <p:nvPr/>
        </p:nvSpPr>
        <p:spPr bwMode="auto">
          <a:xfrm>
            <a:off x="4716016" y="260648"/>
            <a:ext cx="421196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قرأ الجمهور " فليعلمن " بفتح الياء واللام في الموضعين: أي ليظهرن الله الصادق والكاذب في قولهم ويميز بينهم،...والمعنى أي يعلم الطائفتين في الآخرة بمنازلهم، أو يعلم الناس بصدق من صدق ويفضح الكاذبين بكذبهم، أو يضع لكل طائفة علامة تشتهر بها وتتميز عن غيرها.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الشوكاني</a:t>
            </a:r>
            <a:endParaRPr kumimoji="0" lang="ar-SA"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45"/>
                                        </p:tgtEl>
                                        <p:attrNameLst>
                                          <p:attrName>style.visibility</p:attrName>
                                        </p:attrNameLst>
                                      </p:cBhvr>
                                      <p:to>
                                        <p:strVal val="visible"/>
                                      </p:to>
                                    </p:set>
                                    <p:animEffect transition="in" filter="slide(fromBottom)">
                                      <p:cBhvr>
                                        <p:cTn id="7" dur="1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4860032" y="2996952"/>
            <a:ext cx="4067944"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ذكر تعالى المقصود من القتال في سبيله, وأنه ليس المقصود به, سفك دماء الكفار, وأخذ أموالهم، ولكن المقصود به أن { </a:t>
            </a:r>
            <a:r>
              <a:rPr kumimoji="0" lang="ar-SA" sz="2800" b="1"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يَكُونَ الدِّينُ لِلَّهِ </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تعالى, فيظهر دين الله [تعالى], على سائر الأديان, ويدفع كل ما يعارضه, من الشرك وغيره, وهو المراد بالفتنة، فإذا حصل هذا المقصود, فلا قتل ولا قتال،</a:t>
            </a:r>
            <a:r>
              <a:rPr kumimoji="0" lang="ar-SA" sz="2800" b="1" i="0" u="none" strike="noStrike" cap="none" normalizeH="0" baseline="0" dirty="0" smtClean="0">
                <a:ln>
                  <a:noFill/>
                </a:ln>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السعدي</a:t>
            </a:r>
            <a:endParaRPr kumimoji="0" lang="ar-SA" sz="2800" b="0" i="0" u="none" strike="noStrike" cap="none" normalizeH="0" baseline="0" dirty="0" smtClean="0">
              <a:ln>
                <a:noFill/>
              </a:ln>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
        <p:nvSpPr>
          <p:cNvPr id="3" name="مستطيل 2"/>
          <p:cNvSpPr/>
          <p:nvPr/>
        </p:nvSpPr>
        <p:spPr>
          <a:xfrm>
            <a:off x="611560" y="188640"/>
            <a:ext cx="8352928" cy="3046988"/>
          </a:xfrm>
          <a:prstGeom prst="rect">
            <a:avLst/>
          </a:prstGeom>
        </p:spPr>
        <p:txBody>
          <a:bodyPr wrap="square">
            <a:spAutoFit/>
          </a:bodyPr>
          <a:lstStyle/>
          <a:p>
            <a:pPr lvl="0" algn="justLow" eaLnBrk="0" fontAlgn="base" hangingPunct="0">
              <a:spcBef>
                <a:spcPct val="0"/>
              </a:spcBef>
              <a:spcAft>
                <a:spcPct val="0"/>
              </a:spcAft>
            </a:pPr>
            <a:r>
              <a:rPr lang="ar-SA" sz="3200" b="1" dirty="0" smtClean="0">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عن ابن عباس في قوله: "</a:t>
            </a:r>
            <a:r>
              <a:rPr lang="ar-SA" sz="3200" b="1" dirty="0" smtClean="0">
                <a:solidFill>
                  <a:srgbClr val="FFC000"/>
                </a:solidFill>
                <a:effectLst>
                  <a:glow rad="101600">
                    <a:schemeClr val="tx1">
                      <a:alpha val="60000"/>
                    </a:schemeClr>
                  </a:glow>
                </a:effectLst>
                <a:latin typeface="Calibri" pitchFamily="34" charset="0"/>
                <a:ea typeface="Calibri" pitchFamily="34" charset="0"/>
                <a:cs typeface="DecoType Naskh Variants" pitchFamily="2" charset="-78"/>
              </a:rPr>
              <a:t>ولا تعتدوا</a:t>
            </a:r>
            <a:r>
              <a:rPr lang="ar-SA" sz="3200" b="1" dirty="0" smtClean="0">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يقول: لا تقتلوا النساء والصبيان والشيخ الكبير ولا من ألقى السلم وكف</a:t>
            </a:r>
          </a:p>
          <a:p>
            <a:pPr lvl="0" algn="justLow" eaLnBrk="0" fontAlgn="base" hangingPunct="0">
              <a:spcBef>
                <a:spcPct val="0"/>
              </a:spcBef>
              <a:spcAft>
                <a:spcPct val="0"/>
              </a:spcAft>
            </a:pPr>
            <a:r>
              <a:rPr lang="ar-SA" sz="3200" b="1" dirty="0" smtClean="0">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يده، فإن فعلتم فقد اعتديتم.</a:t>
            </a:r>
            <a:r>
              <a:rPr lang="ar-SA" sz="3200" b="1" dirty="0" smtClean="0">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a:t>
            </a:r>
            <a:endParaRPr lang="en-US" sz="3200" dirty="0" smtClean="0">
              <a:solidFill>
                <a:schemeClr val="bg1">
                  <a:lumMod val="85000"/>
                </a:schemeClr>
              </a:solidFill>
              <a:effectLst>
                <a:glow rad="101600">
                  <a:schemeClr val="tx1">
                    <a:alpha val="60000"/>
                  </a:schemeClr>
                </a:glow>
              </a:effectLst>
              <a:latin typeface="Arial" pitchFamily="34" charset="0"/>
              <a:cs typeface="DecoType Naskh Variants" pitchFamily="2" charset="-78"/>
            </a:endParaRPr>
          </a:p>
          <a:p>
            <a:pPr lvl="0" algn="justLow" eaLnBrk="0" fontAlgn="base" hangingPunct="0">
              <a:spcBef>
                <a:spcPct val="0"/>
              </a:spcBef>
              <a:spcAft>
                <a:spcPct val="0"/>
              </a:spcAft>
            </a:pPr>
            <a:r>
              <a:rPr lang="ar-SA" sz="3200" b="1" dirty="0" smtClean="0">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عن أبي العالية في قوله: "</a:t>
            </a:r>
            <a:r>
              <a:rPr lang="ar-SA" sz="3200" b="1" dirty="0" smtClean="0">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والفتنة أشد </a:t>
            </a:r>
          </a:p>
          <a:p>
            <a:pPr lvl="0" algn="justLow" eaLnBrk="0" fontAlgn="base" hangingPunct="0">
              <a:spcBef>
                <a:spcPct val="0"/>
              </a:spcBef>
              <a:spcAft>
                <a:spcPct val="0"/>
              </a:spcAft>
            </a:pPr>
            <a:r>
              <a:rPr lang="ar-SA" sz="3200" b="1" dirty="0" smtClean="0">
                <a:solidFill>
                  <a:schemeClr val="accent6"/>
                </a:solidFill>
                <a:effectLst>
                  <a:glow rad="101600">
                    <a:schemeClr val="tx1">
                      <a:alpha val="60000"/>
                    </a:schemeClr>
                  </a:glow>
                </a:effectLst>
                <a:latin typeface="Calibri" pitchFamily="34" charset="0"/>
                <a:ea typeface="Calibri" pitchFamily="34" charset="0"/>
                <a:cs typeface="DecoType Naskh Variants" pitchFamily="2" charset="-78"/>
              </a:rPr>
              <a:t>من القتل"</a:t>
            </a:r>
            <a:r>
              <a:rPr lang="ar-SA" sz="3200" b="1" dirty="0" smtClean="0">
                <a:solidFill>
                  <a:schemeClr val="bg1">
                    <a:lumMod val="85000"/>
                  </a:schemeClr>
                </a:solidFill>
                <a:effectLst>
                  <a:glow rad="101600">
                    <a:schemeClr val="tx1">
                      <a:alpha val="60000"/>
                    </a:schemeClr>
                  </a:glow>
                </a:effectLst>
                <a:latin typeface="Calibri" pitchFamily="34" charset="0"/>
                <a:ea typeface="Calibri" pitchFamily="34" charset="0"/>
                <a:cs typeface="DecoType Naskh Variants" pitchFamily="2" charset="-78"/>
              </a:rPr>
              <a:t> يقول: الشرك أشد من القتل.</a:t>
            </a:r>
            <a:r>
              <a:rPr lang="ar-SA" sz="3200" b="1" dirty="0" smtClean="0">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    </a:t>
            </a:r>
          </a:p>
          <a:p>
            <a:pPr lvl="0" algn="justLow" eaLnBrk="0" fontAlgn="base" hangingPunct="0">
              <a:spcBef>
                <a:spcPct val="0"/>
              </a:spcBef>
              <a:spcAft>
                <a:spcPct val="0"/>
              </a:spcAft>
            </a:pPr>
            <a:r>
              <a:rPr lang="ar-SA" sz="3200" b="1" dirty="0" smtClean="0">
                <a:solidFill>
                  <a:schemeClr val="bg1">
                    <a:lumMod val="85000"/>
                  </a:schemeClr>
                </a:solidFill>
                <a:effectLst>
                  <a:glow rad="101600">
                    <a:schemeClr val="tx1">
                      <a:alpha val="60000"/>
                    </a:schemeClr>
                  </a:glow>
                </a:effectLst>
                <a:latin typeface="Calibri" pitchFamily="34" charset="0"/>
                <a:ea typeface="Times New Roman" pitchFamily="18" charset="0"/>
                <a:cs typeface="DecoType Naskh Variants" pitchFamily="2" charset="-78"/>
              </a:rPr>
              <a:t>الشوكاني</a:t>
            </a:r>
            <a:endParaRPr lang="ar-SA" sz="3200" dirty="0" smtClean="0">
              <a:solidFill>
                <a:schemeClr val="bg1">
                  <a:lumMod val="85000"/>
                </a:schemeClr>
              </a:solidFill>
              <a:effectLst>
                <a:glow rad="101600">
                  <a:schemeClr val="tx1">
                    <a:alpha val="60000"/>
                  </a:schemeClr>
                </a:glow>
              </a:effectLst>
              <a:latin typeface="Arial" pitchFamily="34" charset="0"/>
              <a:cs typeface="DecoType Naskh Variants" pitchFamily="2" charset="-78"/>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6625"/>
                                        </p:tgtEl>
                                        <p:attrNameLst>
                                          <p:attrName>style.visibility</p:attrName>
                                        </p:attrNameLst>
                                      </p:cBhvr>
                                      <p:to>
                                        <p:strVal val="visible"/>
                                      </p:to>
                                    </p:set>
                                    <p:anim calcmode="lin" valueType="num">
                                      <p:cBhvr>
                                        <p:cTn id="13" dur="1000" fill="hold"/>
                                        <p:tgtEl>
                                          <p:spTgt spid="26625"/>
                                        </p:tgtEl>
                                        <p:attrNameLst>
                                          <p:attrName>ppt_w</p:attrName>
                                        </p:attrNameLst>
                                      </p:cBhvr>
                                      <p:tavLst>
                                        <p:tav tm="0">
                                          <p:val>
                                            <p:fltVal val="0"/>
                                          </p:val>
                                        </p:tav>
                                        <p:tav tm="100000">
                                          <p:val>
                                            <p:strVal val="#ppt_w"/>
                                          </p:val>
                                        </p:tav>
                                      </p:tavLst>
                                    </p:anim>
                                    <p:anim calcmode="lin" valueType="num">
                                      <p:cBhvr>
                                        <p:cTn id="14" dur="1000" fill="hold"/>
                                        <p:tgtEl>
                                          <p:spTgt spid="266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5" grpId="0"/>
      <p:bldP spid="3" grpId="0"/>
    </p:bldLst>
  </p:timing>
</p:sld>
</file>

<file path=ppt/slides/slide9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644008" y="0"/>
            <a:ext cx="4499992" cy="4832092"/>
          </a:xfrm>
          <a:prstGeom prst="rect">
            <a:avLst/>
          </a:prstGeom>
        </p:spPr>
        <p:txBody>
          <a:bodyPr wrap="square">
            <a:spAutoFit/>
          </a:bodyPr>
          <a:lstStyle/>
          <a:p>
            <a:pPr algn="just"/>
            <a:r>
              <a:rPr lang="ar-SA" sz="2800" b="1" dirty="0" smtClean="0">
                <a:solidFill>
                  <a:schemeClr val="bg1">
                    <a:lumMod val="85000"/>
                  </a:schemeClr>
                </a:solidFill>
                <a:cs typeface="AL-Mateen" pitchFamily="2" charset="-78"/>
              </a:rPr>
              <a:t>يخبر تعالى عن [تمام] حكمته وأن حكمته لا تقتضي أن كل من قال " إنه مؤمن " وادعى لنفسه الإيمان، أن يبقوا في حالة يسلمون فيها من الفتن والمحن، ولا يعرض لهم ما يشوش عليهم إيمانهم وفروعه، فإنهم لو كان الأمر كذلك، لم يتميز الصادق من الكاذب، والمحق من المبطل، ولكن سنته وعادته في الأولين وفي هذه الأمة، أن يبتليهم بالسراء والضراء، والعسر واليسر، والمنشط والمكره، والغنى والفقر، وإدالة الأعداء عليهم في بعض الأحيان، </a:t>
            </a:r>
            <a:endParaRPr lang="ar-SA" sz="2800" dirty="0">
              <a:solidFill>
                <a:schemeClr val="bg1">
                  <a:lumMod val="85000"/>
                </a:schemeClr>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مستطيل 1"/>
          <p:cNvSpPr/>
          <p:nvPr/>
        </p:nvSpPr>
        <p:spPr>
          <a:xfrm>
            <a:off x="4644008" y="188640"/>
            <a:ext cx="4499992" cy="4678204"/>
          </a:xfrm>
          <a:prstGeom prst="rect">
            <a:avLst/>
          </a:prstGeom>
        </p:spPr>
        <p:txBody>
          <a:bodyPr wrap="square">
            <a:spAutoFit/>
          </a:bodyPr>
          <a:lstStyle/>
          <a:p>
            <a:pPr algn="just"/>
            <a:r>
              <a:rPr lang="ar-SA" sz="2800" b="1" dirty="0" smtClean="0">
                <a:solidFill>
                  <a:schemeClr val="bg1">
                    <a:lumMod val="85000"/>
                  </a:schemeClr>
                </a:solidFill>
                <a:cs typeface="AL-Mateen" pitchFamily="2" charset="-78"/>
              </a:rPr>
              <a:t>ومجاهدة الأعداء بالقول والعمل ونحو ذلك من الفتن، التي ترجع كلها إلى فتنة الشبهات المعارضة للعقيدة، والشهوات المعارضة للإرادة، فمن كان عند ورود الشبهات يثبت إيمانه ولا يتزلزل، ويدفعها بما معه من الحق وعند ورود الشهوات الموجبة والداعية إلى المعاصي والذنوب، أو الصارفة عن ما أمر اللّه به ورسوله، يعمل بمقتضى الإيمان، ويجاهد شهوته، دل ذلك على صدق إيمانه وصحته.</a:t>
            </a:r>
            <a:r>
              <a:rPr lang="ar-SA" b="1" dirty="0" smtClean="0"/>
              <a:t/>
            </a:r>
            <a:br>
              <a:rPr lang="ar-SA" b="1" dirty="0" smtClean="0"/>
            </a:br>
            <a:endParaRPr lang="ar-SA" dirty="0"/>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5121" name="Rectangle 1"/>
          <p:cNvSpPr>
            <a:spLocks noChangeArrowheads="1"/>
          </p:cNvSpPr>
          <p:nvPr/>
        </p:nvSpPr>
        <p:spPr bwMode="auto">
          <a:xfrm>
            <a:off x="4644008" y="332656"/>
            <a:ext cx="449999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Arial" pitchFamily="34" charset="0"/>
                <a:ea typeface="Calibri" pitchFamily="34" charset="0"/>
                <a:cs typeface="AL-Mateen" pitchFamily="2" charset="-78"/>
              </a:rPr>
              <a:t>ومن كان عند ورود الشبهات تؤثر في قلبه شكا وريبا، وعند اعتراض الشهوات تصرفه إلى المعاصي أو تصدفه عن الواجبات، دلَّ ذلك على عدم صحة إيمانه وصدقه.   </a:t>
            </a:r>
            <a:r>
              <a:rPr kumimoji="0" lang="ar-SA" sz="2800" b="1" i="0" u="none" strike="noStrike" cap="none" normalizeH="0" baseline="0" dirty="0" smtClean="0">
                <a:ln>
                  <a:noFill/>
                </a:ln>
                <a:solidFill>
                  <a:schemeClr val="accent6"/>
                </a:solidFill>
                <a:effectLst>
                  <a:glow rad="101600">
                    <a:schemeClr val="tx1">
                      <a:alpha val="60000"/>
                    </a:schemeClr>
                  </a:glow>
                </a:effectLst>
                <a:latin typeface="Arial" pitchFamily="34" charset="0"/>
                <a:ea typeface="Calibri" pitchFamily="34" charset="0"/>
                <a:cs typeface="AL-Mateen" pitchFamily="2" charset="-78"/>
              </a:rPr>
              <a:t>السعدي</a:t>
            </a:r>
            <a:endParaRPr kumimoji="0" lang="en-US"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ــ </a:t>
            </a:r>
            <a:r>
              <a:rPr kumimoji="0" lang="ar-LB"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هذه الآية تذكرنا بالحديث الصحيح: "أشد الناس بلاء الأنبياء , ثم الصالحون , ثم الأمثل فالأمثل , يبتلى الرجل على حسب دينه , فإن كان في دينه صلابة زيد له في البلاء"</a:t>
            </a:r>
            <a:endParaRPr kumimoji="0" lang="en-US"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121"/>
                                        </p:tgtEl>
                                        <p:attrNameLst>
                                          <p:attrName>style.visibility</p:attrName>
                                        </p:attrNameLst>
                                      </p:cBhvr>
                                      <p:to>
                                        <p:strVal val="visible"/>
                                      </p:to>
                                    </p:set>
                                    <p:anim calcmode="lin" valueType="num">
                                      <p:cBhvr>
                                        <p:cTn id="7" dur="500" decel="50000" fill="hold">
                                          <p:stCondLst>
                                            <p:cond delay="0"/>
                                          </p:stCondLst>
                                        </p:cTn>
                                        <p:tgtEl>
                                          <p:spTgt spid="512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12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121"/>
                                        </p:tgtEl>
                                        <p:attrNameLst>
                                          <p:attrName>ppt_w</p:attrName>
                                        </p:attrNameLst>
                                      </p:cBhvr>
                                      <p:tavLst>
                                        <p:tav tm="0">
                                          <p:val>
                                            <p:strVal val="#ppt_w*.05"/>
                                          </p:val>
                                        </p:tav>
                                        <p:tav tm="100000">
                                          <p:val>
                                            <p:strVal val="#ppt_w"/>
                                          </p:val>
                                        </p:tav>
                                      </p:tavLst>
                                    </p:anim>
                                    <p:anim calcmode="lin" valueType="num">
                                      <p:cBhvr>
                                        <p:cTn id="10" dur="1000" fill="hold"/>
                                        <p:tgtEl>
                                          <p:spTgt spid="512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12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12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12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 grpId="0"/>
    </p:bldLst>
  </p:timing>
</p:sld>
</file>

<file path=ppt/slides/slide9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3" name="مستطيل 2"/>
          <p:cNvSpPr/>
          <p:nvPr/>
        </p:nvSpPr>
        <p:spPr>
          <a:xfrm>
            <a:off x="4572000" y="620688"/>
            <a:ext cx="4572000" cy="3970318"/>
          </a:xfrm>
          <a:prstGeom prst="rect">
            <a:avLst/>
          </a:prstGeom>
        </p:spPr>
        <p:txBody>
          <a:bodyPr>
            <a:spAutoFit/>
          </a:bodyPr>
          <a:lstStyle/>
          <a:p>
            <a:pPr lvl="0" algn="just" eaLnBrk="0" fontAlgn="base" hangingPunct="0">
              <a:spcBef>
                <a:spcPct val="0"/>
              </a:spcBef>
              <a:spcAft>
                <a:spcPct val="0"/>
              </a:spcAft>
            </a:pPr>
            <a:r>
              <a:rPr lang="ar-LB" sz="3600" b="1" dirty="0" smtClean="0">
                <a:solidFill>
                  <a:schemeClr val="bg1">
                    <a:lumMod val="85000"/>
                  </a:schemeClr>
                </a:solidFill>
                <a:latin typeface="Calibri" pitchFamily="34" charset="0"/>
                <a:ea typeface="Calibri" pitchFamily="34" charset="0"/>
                <a:cs typeface="AL-Mateen" pitchFamily="2" charset="-78"/>
              </a:rPr>
              <a:t>والفتنة أن يتعرض المؤمن للأذى من الباطل وأهله أو ممن حوله من أهل </a:t>
            </a:r>
            <a:r>
              <a:rPr lang="ar-LB" sz="3200" b="1" dirty="0" smtClean="0">
                <a:solidFill>
                  <a:schemeClr val="bg1">
                    <a:lumMod val="85000"/>
                  </a:schemeClr>
                </a:solidFill>
                <a:latin typeface="Calibri" pitchFamily="34" charset="0"/>
                <a:ea typeface="Calibri" pitchFamily="34" charset="0"/>
                <a:cs typeface="AL-Mateen" pitchFamily="2" charset="-78"/>
              </a:rPr>
              <a:t>الإسلام</a:t>
            </a:r>
            <a:r>
              <a:rPr lang="ar-LB" sz="3600" b="1" dirty="0" smtClean="0">
                <a:solidFill>
                  <a:schemeClr val="bg1">
                    <a:lumMod val="85000"/>
                  </a:schemeClr>
                </a:solidFill>
                <a:latin typeface="Calibri" pitchFamily="34" charset="0"/>
                <a:ea typeface="Calibri" pitchFamily="34" charset="0"/>
                <a:cs typeface="AL-Mateen" pitchFamily="2" charset="-78"/>
              </a:rPr>
              <a:t> العاصين ; ثم لا يجد النصير الذي يسانده ويدفع عنه , ولا يملك النصرة لنفسه ولا المنعة ; ولا يجد القوة التي يواجه بها الطغيان , والسبب أنه يعيش غربته لوحده ــ</a:t>
            </a:r>
            <a:endParaRPr lang="ar-LB" sz="3600" dirty="0" smtClean="0">
              <a:solidFill>
                <a:schemeClr val="bg1">
                  <a:lumMod val="85000"/>
                </a:schemeClr>
              </a:solidFill>
              <a:latin typeface="Arial" pitchFamily="34" charset="0"/>
              <a:cs typeface="AL-Mateen" pitchFamily="2" charset="-78"/>
            </a:endParaRPr>
          </a:p>
        </p:txBody>
      </p:sp>
    </p:spTree>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572000" y="692696"/>
            <a:ext cx="4572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1ـ</a:t>
            </a:r>
            <a:r>
              <a:rPr kumimoji="0" lang="ar-SA" sz="2400" b="1" i="0" u="none" strike="noStrike" cap="none" normalizeH="0" dirty="0" smtClean="0">
                <a:ln>
                  <a:noFill/>
                </a:ln>
                <a:solidFill>
                  <a:schemeClr val="bg1">
                    <a:lumMod val="85000"/>
                  </a:schemeClr>
                </a:solidFill>
                <a:effectLst/>
                <a:latin typeface="Arial"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بيان سنة أن الإِيمان يصدق بالأعمال أو يكذب.</a:t>
            </a:r>
            <a:endParaRPr kumimoji="0" lang="en-US" sz="24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2ـ</a:t>
            </a:r>
            <a:r>
              <a:rPr kumimoji="0" lang="ar-SA" sz="2400" b="1" i="0" u="none" strike="noStrike" cap="none" normalizeH="0" dirty="0" smtClean="0">
                <a:ln>
                  <a:noFill/>
                </a:ln>
                <a:solidFill>
                  <a:schemeClr val="bg1">
                    <a:lumMod val="85000"/>
                  </a:schemeClr>
                </a:solidFill>
                <a:effectLst/>
                <a:latin typeface="Arial"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بيان إمكان التكليف بما يشق على النفس فعله أو تركه ولكن ليس بما لا يطاق.</a:t>
            </a:r>
            <a:endParaRPr kumimoji="0" lang="en-US" sz="24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3ـ</a:t>
            </a:r>
            <a:r>
              <a:rPr kumimoji="0" lang="ar-SA" sz="2400" b="1" i="0" u="none" strike="noStrike" cap="none" normalizeH="0" dirty="0" smtClean="0">
                <a:ln>
                  <a:noFill/>
                </a:ln>
                <a:solidFill>
                  <a:schemeClr val="bg1">
                    <a:lumMod val="85000"/>
                  </a:schemeClr>
                </a:solidFill>
                <a:effectLst/>
                <a:latin typeface="Arial"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تحذير المغترين من العقوبة وإن تأخرت زمناً ما فإنها واقعة لا محالة.</a:t>
            </a:r>
            <a:endParaRPr kumimoji="0" lang="en-US" sz="24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4ـ</a:t>
            </a:r>
            <a:r>
              <a:rPr kumimoji="0" lang="ar-SA" sz="2400" b="1" i="0" u="none" strike="noStrike" cap="none" normalizeH="0" dirty="0" smtClean="0">
                <a:ln>
                  <a:noFill/>
                </a:ln>
                <a:solidFill>
                  <a:schemeClr val="bg1">
                    <a:lumMod val="85000"/>
                  </a:schemeClr>
                </a:solidFill>
                <a:effectLst/>
                <a:latin typeface="Arial"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ثمرة الجهاد عائدة على المجاهد نفسه. فلذا لا ينبغي أن يمنها على الله تعالى بأن يقول فعلت وفعلت.</a:t>
            </a:r>
            <a:endParaRPr kumimoji="0" lang="en-US" sz="24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5ـ</a:t>
            </a:r>
            <a:r>
              <a:rPr kumimoji="0" lang="ar-SA" sz="2400" b="1" i="0" u="none" strike="noStrike" cap="none" normalizeH="0" dirty="0" smtClean="0">
                <a:ln>
                  <a:noFill/>
                </a:ln>
                <a:solidFill>
                  <a:schemeClr val="bg1">
                    <a:lumMod val="85000"/>
                  </a:schemeClr>
                </a:solidFill>
                <a:effectLst/>
                <a:latin typeface="Arial"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bg1">
                    <a:lumMod val="85000"/>
                  </a:schemeClr>
                </a:solidFill>
                <a:effectLst/>
                <a:latin typeface="Arial" pitchFamily="34" charset="0"/>
                <a:ea typeface="Times New Roman" pitchFamily="18" charset="0"/>
                <a:cs typeface="AL-Mateen" pitchFamily="2" charset="-78"/>
              </a:rPr>
              <a:t>تقرير عقيدة البعث والجزاء بذكر الوعد للذين آمنوا وعملوا الصالحات بتكفير السيئات والجزاء الأحسن وهذا يتم يوم البعث.</a:t>
            </a:r>
            <a:endParaRPr kumimoji="0" lang="ar-SA" sz="24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
        <p:nvSpPr>
          <p:cNvPr id="4" name="مستطيل 3"/>
          <p:cNvSpPr/>
          <p:nvPr/>
        </p:nvSpPr>
        <p:spPr>
          <a:xfrm>
            <a:off x="899592" y="2780928"/>
            <a:ext cx="3168352" cy="1384995"/>
          </a:xfrm>
          <a:prstGeom prst="rect">
            <a:avLst/>
          </a:prstGeom>
        </p:spPr>
        <p:txBody>
          <a:bodyPr wrap="square">
            <a:spAutoFit/>
          </a:bodyPr>
          <a:lstStyle/>
          <a:p>
            <a:pPr lvl="0" algn="ctr" fontAlgn="base">
              <a:spcBef>
                <a:spcPct val="0"/>
              </a:spcBef>
              <a:spcAft>
                <a:spcPct val="0"/>
              </a:spcAft>
            </a:pPr>
            <a:r>
              <a:rPr lang="ar-SA" sz="28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كيف نعيش تحت ظل هذه الآية فنعرف منها كيف ننجو من الفتن</a:t>
            </a:r>
            <a:endParaRPr lang="en-US" sz="2800"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endParaRP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4097"/>
                                        </p:tgtEl>
                                        <p:attrNameLst>
                                          <p:attrName>style.visibility</p:attrName>
                                        </p:attrNameLst>
                                      </p:cBhvr>
                                      <p:to>
                                        <p:strVal val="visible"/>
                                      </p:to>
                                    </p:set>
                                    <p:anim calcmode="lin" valueType="num">
                                      <p:cBhvr>
                                        <p:cTn id="18" dur="1000" fill="hold"/>
                                        <p:tgtEl>
                                          <p:spTgt spid="4097"/>
                                        </p:tgtEl>
                                        <p:attrNameLst>
                                          <p:attrName>ppt_w</p:attrName>
                                        </p:attrNameLst>
                                      </p:cBhvr>
                                      <p:tavLst>
                                        <p:tav tm="0">
                                          <p:val>
                                            <p:fltVal val="0"/>
                                          </p:val>
                                        </p:tav>
                                        <p:tav tm="100000">
                                          <p:val>
                                            <p:strVal val="#ppt_w"/>
                                          </p:val>
                                        </p:tav>
                                      </p:tavLst>
                                    </p:anim>
                                    <p:anim calcmode="lin" valueType="num">
                                      <p:cBhvr>
                                        <p:cTn id="19" dur="1000" fill="hold"/>
                                        <p:tgtEl>
                                          <p:spTgt spid="409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p:bldP spid="4" grpId="0"/>
    </p:bldLst>
  </p:timing>
</p:sld>
</file>

<file path=ppt/slides/slide9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3073" name="Rectangle 1"/>
          <p:cNvSpPr>
            <a:spLocks noChangeArrowheads="1"/>
          </p:cNvSpPr>
          <p:nvPr/>
        </p:nvSpPr>
        <p:spPr bwMode="auto">
          <a:xfrm>
            <a:off x="4716016" y="980728"/>
            <a:ext cx="442798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8788"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رَبَّنَا لَا تَجْعَلْنَا فِتْنَةًۭ لِّلَّذِينَ كَفَرُوا۟ وَٱغْفِرْ لَنَا رَبَّنَآ ۖ إِنَّكَ أَنتَ ٱلْعَزِيزُ ٱلْحَكِيمُ))</a:t>
            </a:r>
            <a:r>
              <a:rPr kumimoji="0" lang="ar-SA" sz="2800" b="0" i="0" u="none" strike="noStrike" cap="none" normalizeH="0" baseline="0" dirty="0" smtClean="0">
                <a:ln>
                  <a:noFill/>
                </a:ln>
                <a:solidFill>
                  <a:schemeClr val="accent6"/>
                </a:solidFill>
                <a:effectLst>
                  <a:glow rad="101600">
                    <a:schemeClr val="tx1">
                      <a:alpha val="60000"/>
                    </a:schemeClr>
                  </a:glow>
                </a:effectLst>
                <a:latin typeface="quran_font" charset="0"/>
                <a:ea typeface="Calibri" pitchFamily="34" charset="0"/>
                <a:cs typeface="AL-Mateen" pitchFamily="2" charset="-78"/>
              </a:rPr>
              <a:t>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الممتحنة</a:t>
            </a:r>
            <a:r>
              <a:rPr kumimoji="0" lang="ar-SA" sz="2800" b="1" i="0" u="none" strike="noStrike" cap="none" normalizeH="0" baseline="0" dirty="0" smtClean="0">
                <a:ln>
                  <a:noFill/>
                </a:ln>
                <a:solidFill>
                  <a:schemeClr val="accent6"/>
                </a:solidFill>
                <a:effectLst/>
                <a:latin typeface="Calibri" pitchFamily="34" charset="0"/>
                <a:ea typeface="Calibri" pitchFamily="34" charset="0"/>
                <a:cs typeface="AL-Mateen" pitchFamily="2" charset="-78"/>
              </a:rPr>
              <a:t>"</a:t>
            </a: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ربنا لا تجعلنا فتنة للذين كفروا" قال مجاهد: معناه لا تعذبنا بأيديهم ولا بعذاب من عندك فيقولوا لو كان هؤلاء على حق ما أصابهم هذاوكذا قال الضحاك وقال قتادة لا تظهرهم علينا فيفتنونا بذلك يرون أنهم إنما ظهروا علينا لحق هم عليه </a:t>
            </a:r>
            <a:r>
              <a:rPr kumimoji="0" lang="ar-SA" sz="28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واختاره ابن جرير</a:t>
            </a:r>
            <a:endParaRPr kumimoji="0" lang="ar-SA" sz="28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
        <p:nvSpPr>
          <p:cNvPr id="3" name="مستطيل 2"/>
          <p:cNvSpPr/>
          <p:nvPr/>
        </p:nvSpPr>
        <p:spPr>
          <a:xfrm>
            <a:off x="755576" y="260648"/>
            <a:ext cx="8388424" cy="584775"/>
          </a:xfrm>
          <a:prstGeom prst="rect">
            <a:avLst/>
          </a:prstGeom>
        </p:spPr>
        <p:txBody>
          <a:bodyPr wrap="square">
            <a:spAutoFit/>
          </a:bodyPr>
          <a:lstStyle/>
          <a:p>
            <a:pPr lvl="0" indent="458788" fontAlgn="base">
              <a:spcBef>
                <a:spcPct val="0"/>
              </a:spcBef>
              <a:spcAft>
                <a:spcPct val="0"/>
              </a:spcAft>
            </a:pPr>
            <a:r>
              <a:rPr lang="ar-SA" sz="3200" b="1" dirty="0" smtClean="0">
                <a:solidFill>
                  <a:schemeClr val="accent6"/>
                </a:solidFill>
                <a:effectLst>
                  <a:glow rad="101600">
                    <a:schemeClr val="tx1">
                      <a:alpha val="60000"/>
                    </a:schemeClr>
                  </a:glow>
                </a:effectLst>
                <a:latin typeface="Arial" pitchFamily="34" charset="0"/>
                <a:ea typeface="Times New Roman" pitchFamily="18" charset="0"/>
                <a:cs typeface="AL-Mateen" pitchFamily="2" charset="-78"/>
              </a:rPr>
              <a:t>التقصير في الدعاء والتضرع لله جل جلاله من أسباب الوقوع في الفتن</a:t>
            </a:r>
            <a:endParaRPr lang="en-US" sz="3200" dirty="0" smtClean="0">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073"/>
                                        </p:tgtEl>
                                        <p:attrNameLst>
                                          <p:attrName>style.visibility</p:attrName>
                                        </p:attrNameLst>
                                      </p:cBhvr>
                                      <p:to>
                                        <p:strVal val="visible"/>
                                      </p:to>
                                    </p:set>
                                    <p:animEffect transition="in" filter="fade">
                                      <p:cBhvr>
                                        <p:cTn id="14" dur="1000"/>
                                        <p:tgtEl>
                                          <p:spTgt spid="3073"/>
                                        </p:tgtEl>
                                      </p:cBhvr>
                                    </p:animEffect>
                                    <p:anim calcmode="lin" valueType="num">
                                      <p:cBhvr>
                                        <p:cTn id="15" dur="1000" fill="hold"/>
                                        <p:tgtEl>
                                          <p:spTgt spid="3073"/>
                                        </p:tgtEl>
                                        <p:attrNameLst>
                                          <p:attrName>ppt_x</p:attrName>
                                        </p:attrNameLst>
                                      </p:cBhvr>
                                      <p:tavLst>
                                        <p:tav tm="0">
                                          <p:val>
                                            <p:strVal val="#ppt_x"/>
                                          </p:val>
                                        </p:tav>
                                        <p:tav tm="100000">
                                          <p:val>
                                            <p:strVal val="#ppt_x"/>
                                          </p:val>
                                        </p:tav>
                                      </p:tavLst>
                                    </p:anim>
                                    <p:anim calcmode="lin" valueType="num">
                                      <p:cBhvr>
                                        <p:cTn id="16" dur="1000" fill="hold"/>
                                        <p:tgtEl>
                                          <p:spTgt spid="30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p:bldP spid="3" grpId="0"/>
    </p:bldLst>
  </p:timing>
</p:sld>
</file>

<file path=ppt/slides/slide9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4716016" y="188640"/>
            <a:ext cx="424847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8788" algn="just"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وقال علي بن أبي طلحة عن ابن عباس لا تسلطهم علينا فيفتنونا وقوله تعالى "واغفر لنا ربنا إنك أنت العزيز الحكيم" أي واستر ذنوبنا عن غيرك واعف عنها فيما بيننا وبينك "إنك أنت العزيز" أي الذي لا يضام من لاذ بجنابك "الحكيم" في أقوالك وأفعالك وشرعك وقدرك.  </a:t>
            </a:r>
            <a:r>
              <a:rPr kumimoji="0" lang="ar-SA" sz="32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Calibri" pitchFamily="34" charset="0"/>
                <a:cs typeface="AL-Mateen" pitchFamily="2" charset="-78"/>
              </a:rPr>
              <a:t>ابن كثير</a:t>
            </a:r>
            <a:endParaRPr kumimoji="0" lang="en-US" sz="32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049"/>
                                        </p:tgtEl>
                                        <p:attrNameLst>
                                          <p:attrName>style.visibility</p:attrName>
                                        </p:attrNameLst>
                                      </p:cBhvr>
                                      <p:to>
                                        <p:strVal val="visible"/>
                                      </p:to>
                                    </p:set>
                                    <p:anim calcmode="lin" valueType="num">
                                      <p:cBhvr>
                                        <p:cTn id="7" dur="1000" fill="hold"/>
                                        <p:tgtEl>
                                          <p:spTgt spid="2049"/>
                                        </p:tgtEl>
                                        <p:attrNameLst>
                                          <p:attrName>ppt_x</p:attrName>
                                        </p:attrNameLst>
                                      </p:cBhvr>
                                      <p:tavLst>
                                        <p:tav tm="0">
                                          <p:val>
                                            <p:strVal val="#ppt_x-.2"/>
                                          </p:val>
                                        </p:tav>
                                        <p:tav tm="100000">
                                          <p:val>
                                            <p:strVal val="#ppt_x"/>
                                          </p:val>
                                        </p:tav>
                                      </p:tavLst>
                                    </p:anim>
                                    <p:anim calcmode="lin" valueType="num">
                                      <p:cBhvr>
                                        <p:cTn id="8" dur="1000" fill="hold"/>
                                        <p:tgtEl>
                                          <p:spTgt spid="2049"/>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 grpId="0"/>
    </p:bldLst>
  </p:timing>
</p:sld>
</file>

<file path=ppt/slides/slide9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4716016" y="620688"/>
            <a:ext cx="442798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8788"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(رَبَّنَا لَا تَجْعَلْنَا فِتْنَةً لِلَّذِينَ كَفَرُوا </a:t>
            </a:r>
            <a:r>
              <a:rPr lang="ar-SA" sz="24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أي: لا تسلطهم علينا بذنوبنا، فيفتنونا، ويمنعونا مما يقدرون عليه من أمور الإيمان، ويفتنون أيضا بأنفسهم، فإنهم إذا رأوا لهم الغلبة، ظنوا أنهم على الحق وأنا على الباطل، فازدادوا كفرا وطغيانا،</a:t>
            </a:r>
            <a:r>
              <a:rPr kumimoji="0" lang="ar-SA" sz="2400" b="1" i="0" u="none" strike="noStrike" cap="none" normalizeH="0" baseline="0" dirty="0" smtClean="0">
                <a:ln>
                  <a:noFill/>
                </a:ln>
                <a:effectLst/>
                <a:latin typeface="Calibri" pitchFamily="34" charset="0"/>
                <a:ea typeface="Times New Roman" pitchFamily="18" charset="0"/>
                <a:cs typeface="AL-Mateen" pitchFamily="2" charset="-78"/>
              </a:rPr>
              <a:t> </a:t>
            </a:r>
            <a:r>
              <a:rPr lang="ar-SA" sz="24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 وَاغْفِرْ لَنَا </a:t>
            </a:r>
            <a:r>
              <a:rPr lang="ar-SA" sz="24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ما اقترفنا من الذنوب والسيئات، وما قصرنا به من المأمورات،</a:t>
            </a:r>
          </a:p>
          <a:p>
            <a:pPr marL="0" marR="0" lvl="0" indent="458788"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(رَبَّنَا إِنَّكَ أَنْتَ الْعَزِيزُ </a:t>
            </a:r>
            <a:r>
              <a:rPr lang="ar-SA" sz="24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القاهر لكل شيء، </a:t>
            </a:r>
            <a:r>
              <a:rPr lang="ar-SA" sz="24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الْحَكِيمُ </a:t>
            </a:r>
            <a:r>
              <a:rPr lang="ar-SA" sz="2400" b="1" dirty="0" smtClean="0">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الذي يضع الأشياء مواضعها، فبعزتك  وحكمتك انصرنا على أعدائنا، واغفر لنا ذنوبنا، وأصلح عيوبنا.  </a:t>
            </a:r>
            <a:r>
              <a:rPr kumimoji="0" lang="ar-SA" sz="2400" b="1" i="0" u="none" strike="noStrike" cap="none" normalizeH="0" baseline="0" dirty="0" smtClean="0">
                <a:ln>
                  <a:noFill/>
                </a:ln>
                <a:effectLst/>
                <a:latin typeface="Calibri" pitchFamily="34" charset="0"/>
                <a:ea typeface="Times New Roman" pitchFamily="18" charset="0"/>
                <a:cs typeface="AL-Mateen" pitchFamily="2" charset="-78"/>
              </a:rPr>
              <a:t>  </a:t>
            </a:r>
            <a:r>
              <a:rPr kumimoji="0" lang="ar-SA" sz="2400" b="1" i="0" u="none" strike="noStrike" cap="none" normalizeH="0" baseline="0" dirty="0" smtClean="0">
                <a:ln>
                  <a:noFill/>
                </a:ln>
                <a:solidFill>
                  <a:schemeClr val="accent6"/>
                </a:solidFill>
                <a:effectLst>
                  <a:glow rad="101600">
                    <a:schemeClr val="tx1">
                      <a:alpha val="60000"/>
                    </a:schemeClr>
                  </a:glow>
                </a:effectLst>
                <a:latin typeface="Calibri" pitchFamily="34" charset="0"/>
                <a:ea typeface="Times New Roman" pitchFamily="18" charset="0"/>
                <a:cs typeface="AL-Mateen" pitchFamily="2" charset="-78"/>
              </a:rPr>
              <a:t> السعدي</a:t>
            </a:r>
            <a:endParaRPr kumimoji="0" lang="ar-SA" sz="2400" b="0" i="0" u="none" strike="noStrike" cap="none" normalizeH="0" baseline="0" dirty="0" smtClean="0">
              <a:ln>
                <a:noFill/>
              </a:ln>
              <a:solidFill>
                <a:schemeClr val="accent6"/>
              </a:solidFill>
              <a:effectLst>
                <a:glow rad="101600">
                  <a:schemeClr val="tx1">
                    <a:alpha val="60000"/>
                  </a:schemeClr>
                </a:glow>
              </a:effectLst>
              <a:latin typeface="Arial" pitchFamily="34" charset="0"/>
              <a:cs typeface="AL-Mateen"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049"/>
                                        </p:tgtEl>
                                        <p:attrNameLst>
                                          <p:attrName>style.visibility</p:attrName>
                                        </p:attrNameLst>
                                      </p:cBhvr>
                                      <p:to>
                                        <p:strVal val="visible"/>
                                      </p:to>
                                    </p:set>
                                    <p:anim calcmode="lin" valueType="num">
                                      <p:cBhvr>
                                        <p:cTn id="7" dur="500" decel="50000" fill="hold">
                                          <p:stCondLst>
                                            <p:cond delay="0"/>
                                          </p:stCondLst>
                                        </p:cTn>
                                        <p:tgtEl>
                                          <p:spTgt spid="204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4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49"/>
                                        </p:tgtEl>
                                        <p:attrNameLst>
                                          <p:attrName>ppt_w</p:attrName>
                                        </p:attrNameLst>
                                      </p:cBhvr>
                                      <p:tavLst>
                                        <p:tav tm="0">
                                          <p:val>
                                            <p:strVal val="#ppt_w*.05"/>
                                          </p:val>
                                        </p:tav>
                                        <p:tav tm="100000">
                                          <p:val>
                                            <p:strVal val="#ppt_w"/>
                                          </p:val>
                                        </p:tav>
                                      </p:tavLst>
                                    </p:anim>
                                    <p:anim calcmode="lin" valueType="num">
                                      <p:cBhvr>
                                        <p:cTn id="10" dur="1000" fill="hold"/>
                                        <p:tgtEl>
                                          <p:spTgt spid="204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4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4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4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 grpId="0"/>
    </p:bldLst>
  </p:timing>
</p:sld>
</file>

<file path=ppt/slides/slide9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5473" name="Rectangle 1"/>
          <p:cNvSpPr>
            <a:spLocks noChangeArrowheads="1"/>
          </p:cNvSpPr>
          <p:nvPr/>
        </p:nvSpPr>
        <p:spPr bwMode="auto">
          <a:xfrm>
            <a:off x="4572000" y="188640"/>
            <a:ext cx="4572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ــ وما نراه من أحوال المسلمين اليوم من عدم اتخاذ الأسباب التي أمرنا بها ربنا في كتابه وعلى لسان خليله صلى الله عليه وسلم من الاستعانة بالله تعالى, والتوكل عليه, والتذلل بالدعاء له بالأدعية المشروعة كان سببا للوقوع في أكبر الفتن, وذلك يعين على نزع هيبة المسلمين من قلوب الكافرين وهذا سيؤدي لتسلطهم على المسلمين والفتنة الكبرى</a:t>
            </a:r>
            <a:endParaRPr kumimoji="0" lang="ar-SA" sz="32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5473"/>
                                        </p:tgtEl>
                                        <p:attrNameLst>
                                          <p:attrName>style.visibility</p:attrName>
                                        </p:attrNameLst>
                                      </p:cBhvr>
                                      <p:to>
                                        <p:strVal val="visible"/>
                                      </p:to>
                                    </p:set>
                                    <p:anim calcmode="lin" valueType="num">
                                      <p:cBhvr>
                                        <p:cTn id="7" dur="1000" fill="hold"/>
                                        <p:tgtEl>
                                          <p:spTgt spid="105473"/>
                                        </p:tgtEl>
                                        <p:attrNameLst>
                                          <p:attrName>ppt_x</p:attrName>
                                        </p:attrNameLst>
                                      </p:cBhvr>
                                      <p:tavLst>
                                        <p:tav tm="0">
                                          <p:val>
                                            <p:strVal val="#ppt_x-.2"/>
                                          </p:val>
                                        </p:tav>
                                        <p:tav tm="100000">
                                          <p:val>
                                            <p:strVal val="#ppt_x"/>
                                          </p:val>
                                        </p:tav>
                                      </p:tavLst>
                                    </p:anim>
                                    <p:anim calcmode="lin" valueType="num">
                                      <p:cBhvr>
                                        <p:cTn id="8" dur="1000" fill="hold"/>
                                        <p:tgtEl>
                                          <p:spTgt spid="10547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3" grpId="0"/>
    </p:bldLst>
  </p:timing>
</p:sld>
</file>

<file path=ppt/slides/slide9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105473" name="Rectangle 1"/>
          <p:cNvSpPr>
            <a:spLocks noChangeArrowheads="1"/>
          </p:cNvSpPr>
          <p:nvPr/>
        </p:nvSpPr>
        <p:spPr bwMode="auto">
          <a:xfrm>
            <a:off x="4572000" y="1122422"/>
            <a:ext cx="4572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وذلك يؤيده الحديث الصحيح </a:t>
            </a:r>
            <a:r>
              <a:rPr kumimoji="0" lang="ar-SA" sz="2800" b="0"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 </a:t>
            </a:r>
            <a:r>
              <a:rPr kumimoji="0" lang="ar-SA" sz="2800" b="1"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"يوشك الأمم أن تداعى عليكم كما تداعى الأكلة إلى قصعتها , فقال قائل: ومن قلة نحن يومئذ؟؟ قال: "بل أنتم يومئذ كثير ولكنكم غثاء كغثاء السيل ولينزعن الله من صدور عدوكم المهابة منكم وليقذفن الله في قلوبكم الوهن"  فقال قائل: يا رسول الله وما الوهن؟؟ قال: "حب الدنيا وكراهية الموت"</a:t>
            </a:r>
            <a:r>
              <a:rPr kumimoji="0" lang="ar-SA" sz="2800" b="0" i="0" u="none" strike="noStrike" cap="none" normalizeH="0" baseline="0" dirty="0" smtClean="0">
                <a:ln>
                  <a:noFill/>
                </a:ln>
                <a:solidFill>
                  <a:schemeClr val="bg1">
                    <a:lumMod val="85000"/>
                  </a:schemeClr>
                </a:solidFill>
                <a:effectLst/>
                <a:latin typeface="Calibri" pitchFamily="34" charset="0"/>
                <a:ea typeface="Calibri" pitchFamily="34" charset="0"/>
                <a:cs typeface="AL-Mateen" pitchFamily="2" charset="-78"/>
              </a:rPr>
              <a:t> </a:t>
            </a:r>
            <a:r>
              <a:rPr kumimoji="0" lang="ar-SA" sz="2800" b="1" i="0" u="none" strike="noStrike" cap="none" normalizeH="0" baseline="0" dirty="0" smtClean="0">
                <a:ln>
                  <a:noFill/>
                </a:ln>
                <a:solidFill>
                  <a:schemeClr val="bg1">
                    <a:lumMod val="85000"/>
                  </a:schemeClr>
                </a:solidFill>
                <a:effectLst/>
                <a:latin typeface="Calibri" pitchFamily="34" charset="0"/>
                <a:ea typeface="Times New Roman" pitchFamily="18" charset="0"/>
                <a:cs typeface="AL-Mateen" pitchFamily="2" charset="-78"/>
              </a:rPr>
              <a:t> ــ</a:t>
            </a:r>
            <a:endParaRPr kumimoji="0" lang="ar-SA" sz="2800" b="0" i="0" u="none" strike="noStrike" cap="none" normalizeH="0" baseline="0" dirty="0" smtClean="0">
              <a:ln>
                <a:noFill/>
              </a:ln>
              <a:solidFill>
                <a:schemeClr val="bg1">
                  <a:lumMod val="85000"/>
                </a:schemeClr>
              </a:solidFill>
              <a:effectLst/>
              <a:latin typeface="Arial" pitchFamily="34" charset="0"/>
              <a:cs typeface="AL-Mateen" pitchFamily="2" charset="-78"/>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05473"/>
                                        </p:tgtEl>
                                        <p:attrNameLst>
                                          <p:attrName>style.visibility</p:attrName>
                                        </p:attrNameLst>
                                      </p:cBhvr>
                                      <p:to>
                                        <p:strVal val="visible"/>
                                      </p:to>
                                    </p:set>
                                    <p:anim calcmode="lin" valueType="num">
                                      <p:cBhvr>
                                        <p:cTn id="7" dur="500" decel="50000" fill="hold">
                                          <p:stCondLst>
                                            <p:cond delay="0"/>
                                          </p:stCondLst>
                                        </p:cTn>
                                        <p:tgtEl>
                                          <p:spTgt spid="10547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547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5473"/>
                                        </p:tgtEl>
                                        <p:attrNameLst>
                                          <p:attrName>ppt_w</p:attrName>
                                        </p:attrNameLst>
                                      </p:cBhvr>
                                      <p:tavLst>
                                        <p:tav tm="0">
                                          <p:val>
                                            <p:strVal val="#ppt_w*.05"/>
                                          </p:val>
                                        </p:tav>
                                        <p:tav tm="100000">
                                          <p:val>
                                            <p:strVal val="#ppt_w"/>
                                          </p:val>
                                        </p:tav>
                                      </p:tavLst>
                                    </p:anim>
                                    <p:anim calcmode="lin" valueType="num">
                                      <p:cBhvr>
                                        <p:cTn id="10" dur="1000" fill="hold"/>
                                        <p:tgtEl>
                                          <p:spTgt spid="10547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547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547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547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5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3"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879</TotalTime>
  <Words>6673</Words>
  <Application>Microsoft Office PowerPoint</Application>
  <PresentationFormat>عرض على الشاشة (3:4)‏</PresentationFormat>
  <Paragraphs>314</Paragraphs>
  <Slides>102</Slides>
  <Notes>0</Notes>
  <HiddenSlides>0</HiddenSlides>
  <MMClips>0</MMClips>
  <ScaleCrop>false</ScaleCrop>
  <HeadingPairs>
    <vt:vector size="4" baseType="variant">
      <vt:variant>
        <vt:lpstr>سمة</vt:lpstr>
      </vt:variant>
      <vt:variant>
        <vt:i4>1</vt:i4>
      </vt:variant>
      <vt:variant>
        <vt:lpstr>عناوين الشرائح</vt:lpstr>
      </vt:variant>
      <vt:variant>
        <vt:i4>102</vt:i4>
      </vt:variant>
    </vt:vector>
  </HeadingPairs>
  <TitlesOfParts>
    <vt:vector size="103" baseType="lpstr">
      <vt:lpstr>سمة Office</vt:lpstr>
      <vt:lpstr>بسم الله الرحمن الرحيم</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الشريحة 86</vt:lpstr>
      <vt:lpstr>الشريحة 87</vt:lpstr>
      <vt:lpstr>الشريحة 88</vt:lpstr>
      <vt:lpstr>الشريحة 89</vt:lpstr>
      <vt:lpstr>الشريحة 90</vt:lpstr>
      <vt:lpstr>الشريحة 91</vt:lpstr>
      <vt:lpstr>الشريحة 92</vt:lpstr>
      <vt:lpstr>الشريحة 93</vt:lpstr>
      <vt:lpstr>الشريحة 94</vt:lpstr>
      <vt:lpstr>الشريحة 95</vt:lpstr>
      <vt:lpstr>الشريحة 96</vt:lpstr>
      <vt:lpstr>الشريحة 97</vt:lpstr>
      <vt:lpstr>الشريحة 98</vt:lpstr>
      <vt:lpstr>الشريحة 99</vt:lpstr>
      <vt:lpstr>الشريحة 100</vt:lpstr>
      <vt:lpstr>الشريحة 101</vt:lpstr>
      <vt:lpstr>الشريحة 102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المشتاقه</dc:creator>
  <cp:lastModifiedBy>user</cp:lastModifiedBy>
  <cp:revision>37</cp:revision>
  <dcterms:created xsi:type="dcterms:W3CDTF">2011-05-14T12:12:29Z</dcterms:created>
  <dcterms:modified xsi:type="dcterms:W3CDTF">2011-05-19T21:05:57Z</dcterms:modified>
</cp:coreProperties>
</file>